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8" r:id="rId3"/>
    <p:sldId id="260" r:id="rId4"/>
    <p:sldId id="262" r:id="rId5"/>
    <p:sldId id="271" r:id="rId6"/>
    <p:sldId id="273" r:id="rId7"/>
    <p:sldId id="274" r:id="rId8"/>
    <p:sldId id="275" r:id="rId9"/>
    <p:sldId id="266" r:id="rId10"/>
    <p:sldId id="259" r:id="rId11"/>
    <p:sldId id="284" r:id="rId12"/>
    <p:sldId id="261" r:id="rId13"/>
    <p:sldId id="267" r:id="rId14"/>
    <p:sldId id="269" r:id="rId15"/>
    <p:sldId id="270" r:id="rId16"/>
    <p:sldId id="268" r:id="rId17"/>
    <p:sldId id="263" r:id="rId18"/>
    <p:sldId id="276" r:id="rId19"/>
    <p:sldId id="277" r:id="rId20"/>
    <p:sldId id="278" r:id="rId21"/>
    <p:sldId id="283" r:id="rId22"/>
    <p:sldId id="264" r:id="rId23"/>
    <p:sldId id="285" r:id="rId24"/>
    <p:sldId id="282" r:id="rId25"/>
    <p:sldId id="280" r:id="rId26"/>
    <p:sldId id="281" r:id="rId27"/>
    <p:sldId id="26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8" r:id="rId48"/>
    <p:sldId id="309" r:id="rId49"/>
    <p:sldId id="305" r:id="rId50"/>
    <p:sldId id="306" r:id="rId51"/>
    <p:sldId id="307" r:id="rId52"/>
    <p:sldId id="311" r:id="rId53"/>
    <p:sldId id="320" r:id="rId54"/>
    <p:sldId id="321" r:id="rId55"/>
    <p:sldId id="322" r:id="rId56"/>
    <p:sldId id="310" r:id="rId57"/>
    <p:sldId id="323" r:id="rId58"/>
    <p:sldId id="324" r:id="rId59"/>
    <p:sldId id="325" r:id="rId60"/>
    <p:sldId id="313" r:id="rId61"/>
    <p:sldId id="326" r:id="rId62"/>
    <p:sldId id="312" r:id="rId63"/>
    <p:sldId id="314" r:id="rId64"/>
    <p:sldId id="315" r:id="rId65"/>
    <p:sldId id="316" r:id="rId66"/>
    <p:sldId id="327" r:id="rId67"/>
    <p:sldId id="317" r:id="rId68"/>
    <p:sldId id="318" r:id="rId69"/>
    <p:sldId id="332" r:id="rId70"/>
    <p:sldId id="328" r:id="rId71"/>
    <p:sldId id="329" r:id="rId72"/>
    <p:sldId id="330" r:id="rId73"/>
    <p:sldId id="331" r:id="rId74"/>
    <p:sldId id="333" r:id="rId75"/>
    <p:sldId id="334" r:id="rId76"/>
    <p:sldId id="335" r:id="rId77"/>
    <p:sldId id="336" r:id="rId78"/>
    <p:sldId id="337" r:id="rId79"/>
    <p:sldId id="361" r:id="rId80"/>
    <p:sldId id="362" r:id="rId81"/>
    <p:sldId id="338" r:id="rId82"/>
    <p:sldId id="339" r:id="rId83"/>
    <p:sldId id="340" r:id="rId84"/>
    <p:sldId id="341" r:id="rId85"/>
    <p:sldId id="342" r:id="rId86"/>
    <p:sldId id="363" r:id="rId87"/>
    <p:sldId id="364" r:id="rId88"/>
    <p:sldId id="365" r:id="rId89"/>
    <p:sldId id="343" r:id="rId90"/>
    <p:sldId id="344" r:id="rId91"/>
    <p:sldId id="366" r:id="rId92"/>
    <p:sldId id="367" r:id="rId93"/>
    <p:sldId id="368" r:id="rId94"/>
    <p:sldId id="369" r:id="rId95"/>
    <p:sldId id="370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FDC76-CC6C-471C-B7D3-544700700096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D7FD0-39AD-4B43-8E3C-F46A1D28919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D7FD0-39AD-4B43-8E3C-F46A1D28919E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79622-23CE-46F7-8371-332B7DC1373F}" type="datetimeFigureOut">
              <a:rPr lang="en-US" smtClean="0"/>
              <a:pPr/>
              <a:t>2/7/2023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E357-A5DD-4D87-A93B-08DF630EB13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file_system_shell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21CSE221T - Big Data Tools and Techniques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Unit I – Introduction to Big Data and </a:t>
            </a:r>
            <a:r>
              <a:rPr lang="en-IN" dirty="0" err="1"/>
              <a:t>Hadoop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  <a:p>
            <a:r>
              <a:rPr lang="en-IN" dirty="0"/>
              <a:t>Variety</a:t>
            </a:r>
          </a:p>
          <a:p>
            <a:r>
              <a:rPr lang="en-IN" dirty="0"/>
              <a:t>Velocity</a:t>
            </a:r>
          </a:p>
          <a:p>
            <a:r>
              <a:rPr lang="en-IN" dirty="0"/>
              <a:t>Veracity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Big Data</a:t>
            </a:r>
          </a:p>
        </p:txBody>
      </p:sp>
      <p:pic>
        <p:nvPicPr>
          <p:cNvPr id="5" name="Content Placeholder 4" descr="4-vs-of-big-dat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95" y="1357298"/>
            <a:ext cx="8314915" cy="5072098"/>
          </a:xfrm>
        </p:spPr>
      </p:pic>
      <p:sp>
        <p:nvSpPr>
          <p:cNvPr id="6" name="TextBox 5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IBM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IN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857232"/>
            <a:ext cx="67437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EMC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having defined organizational structure</a:t>
            </a:r>
          </a:p>
          <a:p>
            <a:r>
              <a:rPr lang="en-IN" dirty="0"/>
              <a:t>Uses a </a:t>
            </a:r>
            <a:r>
              <a:rPr lang="en-IN" dirty="0" err="1"/>
              <a:t>representable</a:t>
            </a:r>
            <a:r>
              <a:rPr lang="en-IN" dirty="0"/>
              <a:t> schema</a:t>
            </a:r>
          </a:p>
          <a:p>
            <a:r>
              <a:rPr lang="en-IN" dirty="0"/>
              <a:t>All possible data types</a:t>
            </a:r>
          </a:p>
          <a:p>
            <a:r>
              <a:rPr lang="en-IN" dirty="0"/>
              <a:t>Store and query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4143380"/>
            <a:ext cx="66579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IN" dirty="0"/>
              <a:t>Semi-structured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en-IN" dirty="0"/>
              <a:t>Textual data type with a discernible pattern</a:t>
            </a:r>
          </a:p>
          <a:p>
            <a:r>
              <a:rPr lang="en-IN" dirty="0"/>
              <a:t>XML, JSON</a:t>
            </a:r>
          </a:p>
          <a:p>
            <a:r>
              <a:rPr lang="en-IN" dirty="0"/>
              <a:t>XML or JSON schema</a:t>
            </a:r>
          </a:p>
          <a:p>
            <a:r>
              <a:rPr lang="en-IN" dirty="0" err="1"/>
              <a:t>MongoDB</a:t>
            </a:r>
            <a:r>
              <a:rPr lang="en-IN" dirty="0"/>
              <a:t>, Couch DB for storage</a:t>
            </a:r>
          </a:p>
          <a:p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00438"/>
            <a:ext cx="82581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/>
              <a:t>Quasi 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/>
          <a:lstStyle/>
          <a:p>
            <a:r>
              <a:rPr lang="en-IN" dirty="0"/>
              <a:t>Textual data but with inconsistencies</a:t>
            </a:r>
          </a:p>
          <a:p>
            <a:r>
              <a:rPr lang="en-IN" dirty="0"/>
              <a:t>Effort and time to pre process</a:t>
            </a:r>
          </a:p>
          <a:p>
            <a:r>
              <a:rPr lang="en-IN" dirty="0" err="1"/>
              <a:t>E.g</a:t>
            </a:r>
            <a:r>
              <a:rPr lang="en-IN" dirty="0"/>
              <a:t> </a:t>
            </a:r>
            <a:r>
              <a:rPr lang="en-IN" dirty="0" err="1"/>
              <a:t>Clickstream</a:t>
            </a:r>
            <a:r>
              <a:rPr lang="en-IN" dirty="0"/>
              <a:t> data, Web server log, Network packet tracing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295650"/>
            <a:ext cx="65278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857256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/>
          <a:lstStyle/>
          <a:p>
            <a:r>
              <a:rPr lang="en-IN" dirty="0"/>
              <a:t>Data that has no inherent structure</a:t>
            </a:r>
          </a:p>
          <a:p>
            <a:r>
              <a:rPr lang="en-IN" dirty="0"/>
              <a:t>Videos, Images, Documents</a:t>
            </a:r>
          </a:p>
          <a:p>
            <a:r>
              <a:rPr lang="en-IN" dirty="0"/>
              <a:t>Text data</a:t>
            </a:r>
          </a:p>
          <a:p>
            <a:pPr lvl="1"/>
            <a:r>
              <a:rPr lang="en-IN" dirty="0" err="1"/>
              <a:t>ElastiSearch</a:t>
            </a:r>
            <a:r>
              <a:rPr lang="en-IN" dirty="0"/>
              <a:t>, </a:t>
            </a:r>
            <a:r>
              <a:rPr lang="en-IN" dirty="0" err="1"/>
              <a:t>Solr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928802"/>
            <a:ext cx="3318870" cy="49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917596"/>
          </a:xfrm>
        </p:spPr>
        <p:txBody>
          <a:bodyPr>
            <a:normAutofit/>
          </a:bodyPr>
          <a:lstStyle/>
          <a:p>
            <a:r>
              <a:rPr lang="en-IN" dirty="0"/>
              <a:t>Distributed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en-IN" dirty="0"/>
              <a:t>Usage of more than one connected computer</a:t>
            </a:r>
          </a:p>
          <a:p>
            <a:r>
              <a:rPr lang="en-IN" dirty="0"/>
              <a:t>Examples: </a:t>
            </a:r>
            <a:r>
              <a:rPr lang="en-IN" dirty="0" err="1"/>
              <a:t>NoW</a:t>
            </a:r>
            <a:r>
              <a:rPr lang="en-IN" dirty="0"/>
              <a:t>(Network of Workstations)</a:t>
            </a:r>
          </a:p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11080"/>
            <a:ext cx="8001056" cy="444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917596"/>
          </a:xfrm>
        </p:spPr>
        <p:txBody>
          <a:bodyPr>
            <a:normAutofit/>
          </a:bodyPr>
          <a:lstStyle/>
          <a:p>
            <a:r>
              <a:rPr lang="en-IN" dirty="0"/>
              <a:t>Distributed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en-IN" dirty="0"/>
              <a:t>Treated infrastructure as one big pool of computing, storage and networking resources</a:t>
            </a:r>
          </a:p>
          <a:p>
            <a:r>
              <a:rPr lang="en-IN" dirty="0"/>
              <a:t>Moves to another resource in the pool in case of failure</a:t>
            </a:r>
          </a:p>
          <a:p>
            <a:r>
              <a:rPr lang="en-IN" b="1" dirty="0"/>
              <a:t>Fault Tolerance or High Availability</a:t>
            </a:r>
          </a:p>
          <a:p>
            <a:r>
              <a:rPr lang="en-IN" dirty="0"/>
              <a:t>Cost of computing and storage resources has decreased considerably</a:t>
            </a:r>
          </a:p>
          <a:p>
            <a:r>
              <a:rPr lang="en-IN" dirty="0" err="1"/>
              <a:t>E.g</a:t>
            </a:r>
            <a:r>
              <a:rPr lang="en-IN" dirty="0"/>
              <a:t> Distributed File System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Serial – Sequence of instructions one by one</a:t>
            </a:r>
          </a:p>
          <a:p>
            <a:r>
              <a:rPr lang="en-IN" dirty="0"/>
              <a:t>Start to Finish on a single processor</a:t>
            </a:r>
          </a:p>
          <a:p>
            <a:r>
              <a:rPr lang="en-IN" dirty="0"/>
              <a:t>Parallel Programming</a:t>
            </a:r>
          </a:p>
          <a:p>
            <a:pPr lvl="1"/>
            <a:r>
              <a:rPr lang="en-IN" dirty="0"/>
              <a:t>Processing broken into multiple parts</a:t>
            </a:r>
          </a:p>
          <a:p>
            <a:pPr lvl="1"/>
            <a:r>
              <a:rPr lang="en-IN" dirty="0"/>
              <a:t>Each part executed concurrently</a:t>
            </a:r>
          </a:p>
          <a:p>
            <a:pPr lvl="1"/>
            <a:r>
              <a:rPr lang="en-IN" dirty="0"/>
              <a:t>Different CPUs on a single or different machines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IN" dirty="0"/>
              <a:t>Big Data</a:t>
            </a:r>
          </a:p>
        </p:txBody>
      </p:sp>
      <p:pic>
        <p:nvPicPr>
          <p:cNvPr id="4" name="Content Placeholder 3" descr="20-data-never-sleeps-8-final-01-Resiz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86050" y="1142984"/>
            <a:ext cx="3500462" cy="5561274"/>
          </a:xfrm>
        </p:spPr>
      </p:pic>
      <p:sp>
        <p:nvSpPr>
          <p:cNvPr id="5" name="TextBox 4"/>
          <p:cNvSpPr txBox="1"/>
          <p:nvPr/>
        </p:nvSpPr>
        <p:spPr>
          <a:xfrm>
            <a:off x="6357950" y="5857892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Infographic</a:t>
            </a:r>
            <a:r>
              <a:rPr lang="en-IN" dirty="0"/>
              <a:t> courtesy: DOM Inc, 2020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r>
              <a:rPr lang="en-IN" dirty="0"/>
              <a:t>Parallel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en-IN" dirty="0"/>
              <a:t>First step </a:t>
            </a:r>
          </a:p>
          <a:p>
            <a:pPr lvl="1"/>
            <a:r>
              <a:rPr lang="en-IN" dirty="0"/>
              <a:t>Identify set of tasks that could be run concurrently</a:t>
            </a:r>
          </a:p>
          <a:p>
            <a:pPr lvl="1"/>
            <a:r>
              <a:rPr lang="en-IN" dirty="0"/>
              <a:t>Data partitioned without dependencies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2486025"/>
            <a:ext cx="40957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Distributed, Parallel Computing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850685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of high powered servers</a:t>
            </a:r>
          </a:p>
          <a:p>
            <a:r>
              <a:rPr lang="en-IN" dirty="0"/>
              <a:t>Pay as you use</a:t>
            </a:r>
          </a:p>
          <a:p>
            <a:r>
              <a:rPr lang="en-IN" dirty="0"/>
              <a:t>Memory or Storage intensive</a:t>
            </a:r>
          </a:p>
          <a:p>
            <a:r>
              <a:rPr lang="en-IN" dirty="0"/>
              <a:t>View and query large data sets quickly </a:t>
            </a:r>
          </a:p>
          <a:p>
            <a:r>
              <a:rPr lang="en-IN" dirty="0"/>
              <a:t>Infrastructure as a Service</a:t>
            </a:r>
          </a:p>
          <a:p>
            <a:r>
              <a:rPr lang="en-IN" dirty="0"/>
              <a:t>Platform as a Service</a:t>
            </a:r>
          </a:p>
          <a:p>
            <a:r>
              <a:rPr lang="en-IN" dirty="0"/>
              <a:t>Software as a Service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for big data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9216" y="1600200"/>
            <a:ext cx="80055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Drivers of Cloud Computing for big data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91133"/>
            <a:ext cx="8229600" cy="414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for big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Need not ship terabytes of data around</a:t>
            </a:r>
          </a:p>
          <a:p>
            <a:r>
              <a:rPr lang="en-IN" dirty="0"/>
              <a:t>Store in cloud and </a:t>
            </a:r>
            <a:r>
              <a:rPr lang="en-IN" b="1" dirty="0"/>
              <a:t>move analytics close to data</a:t>
            </a:r>
          </a:p>
          <a:p>
            <a:r>
              <a:rPr lang="en-IN" dirty="0"/>
              <a:t>Store insensitive data in cloud</a:t>
            </a:r>
          </a:p>
          <a:p>
            <a:r>
              <a:rPr lang="en-IN" dirty="0"/>
              <a:t>Sensitive data – Private Cloud/Clusters</a:t>
            </a:r>
          </a:p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Cost reduction</a:t>
            </a:r>
          </a:p>
          <a:p>
            <a:pPr lvl="1"/>
            <a:r>
              <a:rPr lang="en-IN" dirty="0"/>
              <a:t>Faster time to market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for big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Limitations</a:t>
            </a:r>
          </a:p>
          <a:p>
            <a:pPr lvl="1"/>
            <a:r>
              <a:rPr lang="en-IN" dirty="0"/>
              <a:t>Latency</a:t>
            </a:r>
          </a:p>
          <a:p>
            <a:pPr lvl="1"/>
            <a:r>
              <a:rPr lang="en-IN" dirty="0"/>
              <a:t>Multi-tenancy overhead</a:t>
            </a:r>
          </a:p>
          <a:p>
            <a:pPr lvl="1"/>
            <a:r>
              <a:rPr lang="en-IN" dirty="0"/>
              <a:t>Data privacy</a:t>
            </a:r>
          </a:p>
          <a:p>
            <a:pPr lvl="1"/>
            <a:r>
              <a:rPr lang="en-IN" dirty="0"/>
              <a:t>Data Security</a:t>
            </a:r>
          </a:p>
          <a:p>
            <a:pPr lvl="1"/>
            <a:r>
              <a:rPr lang="en-IN" dirty="0"/>
              <a:t>Costs are charged for static storage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In-memory computing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Computations are </a:t>
            </a:r>
            <a:r>
              <a:rPr lang="en-IN" b="1" dirty="0"/>
              <a:t>latency sensitive</a:t>
            </a:r>
          </a:p>
          <a:p>
            <a:r>
              <a:rPr lang="en-IN" dirty="0"/>
              <a:t>Have to be done </a:t>
            </a:r>
            <a:r>
              <a:rPr lang="en-IN" b="1" dirty="0"/>
              <a:t>in memory</a:t>
            </a:r>
          </a:p>
          <a:p>
            <a:r>
              <a:rPr lang="en-IN" dirty="0"/>
              <a:t>Disk reads and writes would cause delays</a:t>
            </a:r>
          </a:p>
          <a:p>
            <a:r>
              <a:rPr lang="en-IN" dirty="0"/>
              <a:t>For compute-intensive applications</a:t>
            </a:r>
          </a:p>
          <a:p>
            <a:pPr lvl="1"/>
            <a:r>
              <a:rPr lang="en-IN" dirty="0"/>
              <a:t>Real time stream processing</a:t>
            </a:r>
          </a:p>
          <a:p>
            <a:pPr lvl="1"/>
            <a:r>
              <a:rPr lang="en-IN" dirty="0"/>
              <a:t>Apache Spark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broad categories of BDA</a:t>
            </a:r>
          </a:p>
          <a:p>
            <a:pPr lvl="1"/>
            <a:r>
              <a:rPr lang="en-IN" dirty="0"/>
              <a:t>Big Data Mining</a:t>
            </a:r>
          </a:p>
          <a:p>
            <a:pPr lvl="1"/>
            <a:r>
              <a:rPr lang="en-IN" dirty="0"/>
              <a:t>Predictive Analytics</a:t>
            </a:r>
          </a:p>
          <a:p>
            <a:r>
              <a:rPr lang="en-IN" dirty="0"/>
              <a:t>Big Data Mining</a:t>
            </a:r>
          </a:p>
          <a:p>
            <a:pPr lvl="1"/>
            <a:r>
              <a:rPr lang="en-IN" dirty="0"/>
              <a:t>Refers to the entire life cycle of processing large data sets</a:t>
            </a:r>
          </a:p>
          <a:p>
            <a:pPr lvl="1"/>
            <a:r>
              <a:rPr lang="en-IN" dirty="0"/>
              <a:t>From procurement of data to implementation of respective tools to analyze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Big Data Mining – Building Corporate Big Data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use cases</a:t>
            </a:r>
          </a:p>
          <a:p>
            <a:r>
              <a:rPr lang="en-IN" dirty="0"/>
              <a:t>Then fix the platforms</a:t>
            </a:r>
          </a:p>
          <a:p>
            <a:pPr>
              <a:buNone/>
            </a:pPr>
            <a:r>
              <a:rPr lang="en-IN" dirty="0"/>
              <a:t>Steps</a:t>
            </a:r>
          </a:p>
          <a:p>
            <a:pPr marL="514350" indent="-514350">
              <a:buAutoNum type="arabicPeriod"/>
            </a:pPr>
            <a:r>
              <a:rPr lang="en-IN" dirty="0"/>
              <a:t>Who needs big data mining?</a:t>
            </a:r>
          </a:p>
          <a:p>
            <a:pPr marL="914400" lvl="1" indent="-514350"/>
            <a:r>
              <a:rPr lang="en-IN" dirty="0"/>
              <a:t>Which business groups will benefit significantly?</a:t>
            </a:r>
          </a:p>
          <a:p>
            <a:pPr marL="914400" lvl="1" indent="-514350"/>
            <a:r>
              <a:rPr lang="en-IN" dirty="0"/>
              <a:t>Revenue impact</a:t>
            </a:r>
          </a:p>
          <a:p>
            <a:pPr marL="914400" lvl="1" indent="-514350"/>
            <a:r>
              <a:rPr lang="en-IN" dirty="0" err="1"/>
              <a:t>E.g</a:t>
            </a:r>
            <a:r>
              <a:rPr lang="en-IN" dirty="0"/>
              <a:t> Pharmaceutical company – Commercial Research, Epidemiology, Health Economics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Sources of Big Data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6732" y="1571611"/>
            <a:ext cx="7014292" cy="448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Big Data Mining – Building Corporate Big Data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dirty="0"/>
              <a:t>Determining use cases</a:t>
            </a:r>
          </a:p>
          <a:p>
            <a:pPr marL="914400" lvl="1" indent="-514350"/>
            <a:r>
              <a:rPr lang="en-IN" dirty="0"/>
              <a:t>Impactful analysis by working closer with practitioner (analyst) and stakeholder (business end user)</a:t>
            </a:r>
          </a:p>
          <a:p>
            <a:pPr marL="914400" lvl="1" indent="-514350"/>
            <a:r>
              <a:rPr lang="en-IN" dirty="0"/>
              <a:t>Analyst will work on operational challenges that might be faced in implementing the BD solution</a:t>
            </a:r>
          </a:p>
          <a:p>
            <a:pPr marL="914400" lvl="1" indent="-514350"/>
            <a:r>
              <a:rPr lang="en-IN" dirty="0"/>
              <a:t>Business user will highlight the aspects of business that will benefit from the BD solution</a:t>
            </a:r>
          </a:p>
          <a:p>
            <a:pPr marL="914400" lvl="1" indent="-514350"/>
            <a:r>
              <a:rPr lang="en-IN" dirty="0"/>
              <a:t>An optimal outcome consolidating both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Big Data Mining – Building Corporate Big Data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dirty="0"/>
              <a:t>Stakeholder’s buy in</a:t>
            </a:r>
          </a:p>
          <a:p>
            <a:pPr marL="914400" lvl="1" indent="-514350"/>
            <a:r>
              <a:rPr lang="en-IN" dirty="0"/>
              <a:t>Budget decisions</a:t>
            </a:r>
          </a:p>
          <a:p>
            <a:pPr marL="914400" lvl="1" indent="-514350"/>
            <a:r>
              <a:rPr lang="en-IN" dirty="0"/>
              <a:t>Establish a baseline </a:t>
            </a:r>
          </a:p>
          <a:p>
            <a:pPr marL="914400" lvl="1" indent="-514350"/>
            <a:r>
              <a:rPr lang="en-IN" dirty="0"/>
              <a:t>Can be leveraged on successful BD solution implementation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IN" dirty="0"/>
              <a:t>Early wins and effort-to-reward ratio</a:t>
            </a:r>
          </a:p>
          <a:p>
            <a:pPr marL="914400" lvl="1" indent="-514350"/>
            <a:r>
              <a:rPr lang="en-IN" dirty="0"/>
              <a:t>Relatively small use case</a:t>
            </a:r>
          </a:p>
          <a:p>
            <a:pPr marL="914400" lvl="1" indent="-514350"/>
            <a:r>
              <a:rPr lang="en-IN" dirty="0"/>
              <a:t>Implemented in short time, smaller budget</a:t>
            </a:r>
          </a:p>
          <a:p>
            <a:pPr marL="914400" lvl="1" indent="-514350"/>
            <a:r>
              <a:rPr lang="en-IN" dirty="0"/>
              <a:t>Optimizes a business critical function</a:t>
            </a:r>
          </a:p>
          <a:p>
            <a:pPr marL="914400" lvl="1" indent="-514350"/>
            <a:r>
              <a:rPr lang="en-IN" dirty="0"/>
              <a:t>Early win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5786455"/>
            <a:ext cx="68580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Big Data Mining – Building Corporate Big Data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IN" dirty="0"/>
              <a:t>Leveraging the early wins</a:t>
            </a:r>
          </a:p>
          <a:p>
            <a:pPr marL="914400" lvl="1" indent="-514350"/>
            <a:r>
              <a:rPr lang="en-IN" dirty="0"/>
              <a:t>Ground to develop bigger strategy</a:t>
            </a:r>
          </a:p>
          <a:p>
            <a:pPr marL="914400" lvl="1" indent="-514350"/>
            <a:r>
              <a:rPr lang="en-IN" dirty="0"/>
              <a:t>Establishing value of big data to an audience</a:t>
            </a:r>
          </a:p>
          <a:p>
            <a:pPr marL="914400" lvl="1" indent="-514350"/>
            <a:r>
              <a:rPr lang="en-IN" dirty="0"/>
              <a:t>Single department to broader organizational impact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Mining -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Business Sponsor</a:t>
            </a:r>
          </a:p>
          <a:p>
            <a:pPr lvl="1"/>
            <a:r>
              <a:rPr lang="en-IN" dirty="0"/>
              <a:t>Funding department for the project</a:t>
            </a:r>
          </a:p>
          <a:p>
            <a:pPr lvl="1"/>
            <a:r>
              <a:rPr lang="en-IN" dirty="0"/>
              <a:t>Benefits from the solution</a:t>
            </a:r>
          </a:p>
          <a:p>
            <a:r>
              <a:rPr lang="en-IN" dirty="0"/>
              <a:t>Implementation group</a:t>
            </a:r>
          </a:p>
          <a:p>
            <a:pPr lvl="1"/>
            <a:r>
              <a:rPr lang="en-IN" dirty="0"/>
              <a:t>Analysts, Data Scientist, Field workers</a:t>
            </a:r>
          </a:p>
          <a:p>
            <a:r>
              <a:rPr lang="en-IN" dirty="0"/>
              <a:t>IT procurement</a:t>
            </a:r>
          </a:p>
          <a:p>
            <a:pPr lvl="1"/>
            <a:r>
              <a:rPr lang="en-IN" dirty="0"/>
              <a:t>Licensing cost</a:t>
            </a:r>
          </a:p>
          <a:p>
            <a:pPr lvl="1"/>
            <a:r>
              <a:rPr lang="en-IN" dirty="0"/>
              <a:t>Software, Cloud Renting</a:t>
            </a:r>
          </a:p>
          <a:p>
            <a:r>
              <a:rPr lang="en-IN" dirty="0"/>
              <a:t>Legal</a:t>
            </a:r>
          </a:p>
          <a:p>
            <a:pPr lvl="1"/>
            <a:r>
              <a:rPr lang="en-IN" dirty="0"/>
              <a:t>Licensing</a:t>
            </a:r>
          </a:p>
          <a:p>
            <a:pPr lvl="1"/>
            <a:r>
              <a:rPr lang="en-IN" dirty="0"/>
              <a:t>Open source or in-house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elements of BD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Selection of hardware stack</a:t>
            </a:r>
          </a:p>
          <a:p>
            <a:r>
              <a:rPr lang="en-IN" dirty="0"/>
              <a:t>Selection of software stack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of hardware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Proper choice depends on key metrics</a:t>
            </a:r>
          </a:p>
          <a:p>
            <a:pPr lvl="1"/>
            <a:r>
              <a:rPr lang="en-IN" dirty="0"/>
              <a:t>Type of data</a:t>
            </a:r>
          </a:p>
          <a:p>
            <a:pPr lvl="1"/>
            <a:r>
              <a:rPr lang="en-IN" dirty="0"/>
              <a:t>Size of data</a:t>
            </a:r>
          </a:p>
          <a:p>
            <a:pPr lvl="1"/>
            <a:r>
              <a:rPr lang="en-IN" dirty="0"/>
              <a:t>Frequency of data updates</a:t>
            </a:r>
          </a:p>
          <a:p>
            <a:r>
              <a:rPr lang="en-IN" dirty="0"/>
              <a:t>Three broad models of hardware architecture</a:t>
            </a:r>
          </a:p>
          <a:p>
            <a:pPr lvl="1"/>
            <a:r>
              <a:rPr lang="en-IN" dirty="0"/>
              <a:t>Multi-node architecture</a:t>
            </a:r>
          </a:p>
          <a:p>
            <a:pPr lvl="1"/>
            <a:r>
              <a:rPr lang="en-IN" dirty="0"/>
              <a:t>Single node architecture</a:t>
            </a:r>
          </a:p>
          <a:p>
            <a:pPr lvl="1"/>
            <a:r>
              <a:rPr lang="en-IN" dirty="0"/>
              <a:t>Cloud based architecture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of hardware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Multi-node architecture</a:t>
            </a:r>
          </a:p>
          <a:p>
            <a:pPr lvl="1"/>
            <a:r>
              <a:rPr lang="en-IN" dirty="0"/>
              <a:t>Multiple nodes or servers connected</a:t>
            </a:r>
          </a:p>
          <a:p>
            <a:pPr lvl="1"/>
            <a:r>
              <a:rPr lang="en-IN" dirty="0"/>
              <a:t>Distributed computing</a:t>
            </a:r>
          </a:p>
          <a:p>
            <a:pPr lvl="1"/>
            <a:r>
              <a:rPr lang="en-IN" dirty="0"/>
              <a:t>Commodity Servers (low end machines that work in tandem to provide large scale mining and analytics capabilities)</a:t>
            </a:r>
          </a:p>
          <a:p>
            <a:pPr lvl="1"/>
            <a:r>
              <a:rPr lang="en-IN" dirty="0"/>
              <a:t>Data range TBs and above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of hardware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Single node architecture</a:t>
            </a:r>
          </a:p>
          <a:p>
            <a:pPr lvl="1"/>
            <a:r>
              <a:rPr lang="en-IN" dirty="0"/>
              <a:t>Single server</a:t>
            </a:r>
          </a:p>
          <a:p>
            <a:pPr lvl="1"/>
            <a:r>
              <a:rPr lang="en-IN" dirty="0"/>
              <a:t>Structured text data</a:t>
            </a:r>
          </a:p>
          <a:p>
            <a:pPr lvl="1"/>
            <a:r>
              <a:rPr lang="en-IN" dirty="0"/>
              <a:t>1-5TB</a:t>
            </a:r>
          </a:p>
          <a:p>
            <a:pPr lvl="1"/>
            <a:r>
              <a:rPr lang="en-IN" dirty="0"/>
              <a:t>Not commonly used</a:t>
            </a:r>
          </a:p>
          <a:p>
            <a:pPr lvl="1"/>
            <a:r>
              <a:rPr lang="en-IN" dirty="0"/>
              <a:t>Restricted environments (mobile)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of hardware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Cloud architecture</a:t>
            </a:r>
          </a:p>
          <a:p>
            <a:pPr lvl="1"/>
            <a:r>
              <a:rPr lang="en-IN" dirty="0"/>
              <a:t>Most efficient</a:t>
            </a:r>
          </a:p>
          <a:p>
            <a:pPr lvl="1"/>
            <a:r>
              <a:rPr lang="en-IN" dirty="0"/>
              <a:t>Reduced costs in procuring, maintaining physical hardware and hosting software</a:t>
            </a:r>
          </a:p>
          <a:p>
            <a:pPr lvl="1"/>
            <a:r>
              <a:rPr lang="en-IN" dirty="0"/>
              <a:t>Elastic, provisions on demand</a:t>
            </a:r>
          </a:p>
          <a:p>
            <a:pPr lvl="1"/>
            <a:r>
              <a:rPr lang="en-IN" dirty="0"/>
              <a:t>Amazon AWS, Microsoft Azure, Google Compute</a:t>
            </a:r>
          </a:p>
          <a:p>
            <a:pPr lvl="1"/>
            <a:r>
              <a:rPr lang="en-IN" dirty="0"/>
              <a:t>IBM Cloud Brokerage – </a:t>
            </a:r>
            <a:r>
              <a:rPr lang="en-IN" dirty="0" err="1"/>
              <a:t>Selct</a:t>
            </a:r>
            <a:r>
              <a:rPr lang="en-IN" dirty="0"/>
              <a:t> and manage multiple cloud based solutions	</a:t>
            </a:r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/>
              <a:t>Selection of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85791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Popular options</a:t>
            </a:r>
          </a:p>
          <a:p>
            <a:pPr lvl="1"/>
            <a:r>
              <a:rPr lang="en-IN" dirty="0" err="1"/>
              <a:t>Hadoop</a:t>
            </a:r>
            <a:r>
              <a:rPr lang="en-IN" dirty="0"/>
              <a:t> Ecosystem</a:t>
            </a:r>
          </a:p>
          <a:p>
            <a:pPr lvl="2"/>
            <a:r>
              <a:rPr lang="en-IN" dirty="0"/>
              <a:t>Multiple projects under Apache Software Foundation</a:t>
            </a:r>
          </a:p>
          <a:p>
            <a:pPr lvl="2"/>
            <a:r>
              <a:rPr lang="en-IN" dirty="0" err="1"/>
              <a:t>Hadoop</a:t>
            </a:r>
            <a:r>
              <a:rPr lang="en-IN" dirty="0"/>
              <a:t> Common</a:t>
            </a:r>
          </a:p>
          <a:p>
            <a:pPr lvl="2"/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Mapreduce</a:t>
            </a:r>
            <a:endParaRPr lang="en-IN" dirty="0"/>
          </a:p>
          <a:p>
            <a:pPr lvl="2"/>
            <a:r>
              <a:rPr lang="en-IN" dirty="0" err="1"/>
              <a:t>Hadoop</a:t>
            </a:r>
            <a:r>
              <a:rPr lang="en-IN" dirty="0"/>
              <a:t> Distributed File System</a:t>
            </a:r>
          </a:p>
          <a:p>
            <a:pPr lvl="2"/>
            <a:r>
              <a:rPr lang="en-IN" dirty="0" err="1"/>
              <a:t>Hadoop</a:t>
            </a:r>
            <a:r>
              <a:rPr lang="en-IN" dirty="0"/>
              <a:t> YARN</a:t>
            </a:r>
          </a:p>
          <a:p>
            <a:pPr lvl="1"/>
            <a:r>
              <a:rPr lang="en-IN" dirty="0"/>
              <a:t>Apache Spark</a:t>
            </a:r>
          </a:p>
          <a:p>
            <a:pPr lvl="2"/>
            <a:r>
              <a:rPr lang="en-IN" dirty="0"/>
              <a:t>UC Berkeley </a:t>
            </a:r>
            <a:r>
              <a:rPr lang="en-IN" dirty="0" err="1"/>
              <a:t>AMPLab</a:t>
            </a:r>
            <a:endParaRPr lang="en-IN" dirty="0"/>
          </a:p>
          <a:p>
            <a:pPr lvl="2"/>
            <a:r>
              <a:rPr lang="en-IN" dirty="0"/>
              <a:t>Overcomes limitations of </a:t>
            </a:r>
            <a:r>
              <a:rPr lang="en-IN" dirty="0" err="1"/>
              <a:t>Hadoop</a:t>
            </a:r>
            <a:endParaRPr lang="en-IN" dirty="0"/>
          </a:p>
          <a:p>
            <a:pPr lvl="2"/>
            <a:r>
              <a:rPr lang="en-IN" dirty="0"/>
              <a:t>Supports many languages, Python and Scala API</a:t>
            </a:r>
          </a:p>
          <a:p>
            <a:pPr lvl="2"/>
            <a:r>
              <a:rPr lang="en-IN" dirty="0"/>
              <a:t>Resilient Distributed Dataset (RDDs)</a:t>
            </a:r>
          </a:p>
          <a:p>
            <a:pPr lvl="2"/>
            <a:r>
              <a:rPr lang="en-IN" dirty="0"/>
              <a:t>Integration with existing Cluster managers like </a:t>
            </a:r>
            <a:r>
              <a:rPr lang="en-IN" dirty="0" err="1"/>
              <a:t>Mesos</a:t>
            </a:r>
            <a:r>
              <a:rPr lang="en-IN" dirty="0"/>
              <a:t>, YARN</a:t>
            </a:r>
          </a:p>
          <a:p>
            <a:pPr lvl="2"/>
            <a:r>
              <a:rPr lang="en-IN" dirty="0"/>
              <a:t>Distributed Storage</a:t>
            </a:r>
          </a:p>
          <a:p>
            <a:pPr lvl="1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Performing operations like data mining, machine learning or deep </a:t>
            </a:r>
            <a:r>
              <a:rPr lang="en-IN"/>
              <a:t>learning to </a:t>
            </a:r>
            <a:r>
              <a:rPr lang="en-IN" dirty="0"/>
              <a:t>large scale datasets.</a:t>
            </a:r>
          </a:p>
          <a:p>
            <a:r>
              <a:rPr lang="en-IN" dirty="0"/>
              <a:t>Operations can be as simple as counting or as complicated as large scale complex neural network analysis.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/>
              <a:t>Selection of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715040"/>
          </a:xfrm>
        </p:spPr>
        <p:txBody>
          <a:bodyPr>
            <a:normAutofit/>
          </a:bodyPr>
          <a:lstStyle/>
          <a:p>
            <a:r>
              <a:rPr lang="en-IN" dirty="0"/>
              <a:t>Popular options</a:t>
            </a:r>
          </a:p>
          <a:p>
            <a:pPr lvl="1"/>
            <a:r>
              <a:rPr lang="en-IN" dirty="0"/>
              <a:t>NoSQL Storage</a:t>
            </a:r>
          </a:p>
          <a:p>
            <a:pPr lvl="2"/>
            <a:r>
              <a:rPr lang="en-IN" dirty="0"/>
              <a:t>Key Value (</a:t>
            </a:r>
            <a:r>
              <a:rPr lang="en-IN" dirty="0" err="1"/>
              <a:t>Redis</a:t>
            </a:r>
            <a:r>
              <a:rPr lang="en-IN" dirty="0"/>
              <a:t>, </a:t>
            </a:r>
            <a:r>
              <a:rPr lang="en-IN" dirty="0" err="1"/>
              <a:t>Riak</a:t>
            </a:r>
            <a:r>
              <a:rPr lang="en-IN" dirty="0"/>
              <a:t>)</a:t>
            </a:r>
          </a:p>
          <a:p>
            <a:pPr lvl="2"/>
            <a:r>
              <a:rPr lang="en-IN" dirty="0"/>
              <a:t>In-memory (</a:t>
            </a:r>
            <a:r>
              <a:rPr lang="en-IN" dirty="0" err="1"/>
              <a:t>Redis</a:t>
            </a:r>
            <a:r>
              <a:rPr lang="en-IN" dirty="0"/>
              <a:t>, KDB+)</a:t>
            </a:r>
          </a:p>
          <a:p>
            <a:pPr lvl="2"/>
            <a:r>
              <a:rPr lang="en-IN" dirty="0"/>
              <a:t>Columnar (Cassandra, Google </a:t>
            </a:r>
            <a:r>
              <a:rPr lang="en-IN" dirty="0" err="1"/>
              <a:t>BigTable</a:t>
            </a:r>
            <a:r>
              <a:rPr lang="en-IN" dirty="0"/>
              <a:t>)</a:t>
            </a:r>
          </a:p>
          <a:p>
            <a:pPr lvl="2"/>
            <a:r>
              <a:rPr lang="en-IN" dirty="0"/>
              <a:t>Document-based (</a:t>
            </a:r>
            <a:r>
              <a:rPr lang="en-IN" dirty="0" err="1"/>
              <a:t>MongoDB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Cloud based solutions</a:t>
            </a:r>
          </a:p>
          <a:p>
            <a:pPr lvl="2"/>
            <a:r>
              <a:rPr lang="en-IN" dirty="0" err="1"/>
              <a:t>SaaS</a:t>
            </a:r>
            <a:r>
              <a:rPr lang="en-IN" dirty="0"/>
              <a:t>, </a:t>
            </a:r>
            <a:r>
              <a:rPr lang="en-IN" dirty="0" err="1"/>
              <a:t>AaaS</a:t>
            </a:r>
            <a:endParaRPr lang="en-IN" dirty="0"/>
          </a:p>
          <a:p>
            <a:pPr lvl="2"/>
            <a:r>
              <a:rPr lang="en-IN" dirty="0"/>
              <a:t>Data ware houses or storage in Cloud</a:t>
            </a:r>
          </a:p>
          <a:p>
            <a:pPr lvl="2"/>
            <a:r>
              <a:rPr lang="en-IN" dirty="0"/>
              <a:t>Routine tasks like backup are taken care by the vendor</a:t>
            </a:r>
          </a:p>
          <a:p>
            <a:pPr lvl="1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answering!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Which of the below is an example for quasi structured data?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Employee information in spreadsheets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Images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Audio </a:t>
            </a:r>
            <a:r>
              <a:rPr lang="en-IN" dirty="0" err="1"/>
              <a:t>fles</a:t>
            </a:r>
            <a:endParaRPr lang="en-IN" dirty="0"/>
          </a:p>
          <a:p>
            <a:pPr marL="914400" lvl="1" indent="-514350">
              <a:buFont typeface="+mj-lt"/>
              <a:buAutoNum type="alphaLcPeriod"/>
            </a:pPr>
            <a:r>
              <a:rPr lang="en-IN" dirty="0" err="1"/>
              <a:t>Clickstream</a:t>
            </a:r>
            <a:r>
              <a:rPr lang="en-IN" dirty="0"/>
              <a:t> data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answering!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IN" dirty="0"/>
              <a:t>Breaking the process into multiple parts and executing each part concurrently is ----------- paradigm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Distributed Computing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Parallel Processing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Cloud Computing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In-memory computing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answering!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IN" dirty="0"/>
              <a:t>Which of the below statements is related to the attribute “veracity” of big 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420 million wearable wireless health monitoring sensors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2.5 quintillion bytes of data generated everyday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Poor data quality costs </a:t>
            </a:r>
            <a:r>
              <a:rPr lang="en-IN" dirty="0" err="1"/>
              <a:t>aroung</a:t>
            </a:r>
            <a:r>
              <a:rPr lang="en-IN" dirty="0"/>
              <a:t> $1 trillion very year to US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answering!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IN" dirty="0"/>
              <a:t>Which of the below is not a Big Data Processing Engine/Framework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 err="1"/>
              <a:t>Hadoop</a:t>
            </a:r>
            <a:endParaRPr lang="en-IN" dirty="0"/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Spark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YARN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Flink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answering!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IN" dirty="0"/>
              <a:t>Which of the below is a NoSQL Storage platform that stores as documents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 err="1"/>
              <a:t>Redis</a:t>
            </a:r>
            <a:endParaRPr lang="en-IN" dirty="0"/>
          </a:p>
          <a:p>
            <a:pPr marL="914400" lvl="1" indent="-514350">
              <a:buFont typeface="+mj-lt"/>
              <a:buAutoNum type="alphaLcPeriod"/>
            </a:pPr>
            <a:r>
              <a:rPr lang="en-IN" dirty="0" err="1"/>
              <a:t>MongoDB</a:t>
            </a:r>
            <a:endParaRPr lang="en-IN" dirty="0"/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Cassandra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IN" dirty="0"/>
              <a:t>IBM DB2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</a:t>
            </a:r>
            <a:r>
              <a:rPr lang="en-IN" dirty="0" err="1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Inspired by GFS paper in 2003</a:t>
            </a:r>
          </a:p>
          <a:p>
            <a:r>
              <a:rPr lang="en-IN" dirty="0"/>
              <a:t>Doug Cutting was part of </a:t>
            </a:r>
            <a:r>
              <a:rPr lang="en-IN" dirty="0" err="1"/>
              <a:t>Nutch</a:t>
            </a:r>
            <a:r>
              <a:rPr lang="en-IN" dirty="0"/>
              <a:t> and </a:t>
            </a:r>
            <a:r>
              <a:rPr lang="en-IN" dirty="0" err="1"/>
              <a:t>Lucene</a:t>
            </a:r>
            <a:endParaRPr lang="en-IN" dirty="0"/>
          </a:p>
          <a:p>
            <a:r>
              <a:rPr lang="en-IN" dirty="0"/>
              <a:t>NDFS – </a:t>
            </a:r>
            <a:r>
              <a:rPr lang="en-IN" dirty="0" err="1"/>
              <a:t>Nutch</a:t>
            </a:r>
            <a:r>
              <a:rPr lang="en-IN" dirty="0"/>
              <a:t> Distributed File System</a:t>
            </a:r>
          </a:p>
          <a:p>
            <a:r>
              <a:rPr lang="en-IN" dirty="0"/>
              <a:t>Was moved as a separate project </a:t>
            </a:r>
            <a:r>
              <a:rPr lang="en-IN" dirty="0" err="1"/>
              <a:t>Hadoop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@ Yahoo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4996" y="1600200"/>
            <a:ext cx="78140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</a:t>
            </a:r>
            <a:r>
              <a:rPr lang="en-IN" dirty="0" err="1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Failure of nodes</a:t>
            </a:r>
          </a:p>
          <a:p>
            <a:r>
              <a:rPr lang="en-IN" dirty="0"/>
              <a:t>Scalability of nodes</a:t>
            </a:r>
          </a:p>
          <a:p>
            <a:r>
              <a:rPr lang="en-IN" dirty="0" err="1"/>
              <a:t>Petabytes</a:t>
            </a:r>
            <a:r>
              <a:rPr lang="en-IN" dirty="0"/>
              <a:t> of data to be processed in parallel</a:t>
            </a:r>
          </a:p>
          <a:p>
            <a:r>
              <a:rPr lang="en-IN" dirty="0"/>
              <a:t>Cost effective</a:t>
            </a:r>
          </a:p>
          <a:p>
            <a:r>
              <a:rPr lang="en-IN" dirty="0"/>
              <a:t>Efficient</a:t>
            </a:r>
          </a:p>
          <a:p>
            <a:r>
              <a:rPr lang="en-IN" dirty="0"/>
              <a:t>Data Locality</a:t>
            </a:r>
          </a:p>
          <a:p>
            <a:r>
              <a:rPr lang="en-IN" dirty="0"/>
              <a:t>Minimal impact to program logic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</a:t>
            </a:r>
            <a:r>
              <a:rPr lang="en-IN" dirty="0" err="1"/>
              <a:t>Hadoop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source framework</a:t>
            </a:r>
          </a:p>
          <a:p>
            <a:r>
              <a:rPr lang="en-IN" dirty="0"/>
              <a:t>Distributed storage and processing </a:t>
            </a:r>
          </a:p>
          <a:p>
            <a:pPr lvl="1"/>
            <a:r>
              <a:rPr lang="en-IN" dirty="0"/>
              <a:t>Of large scale data sets</a:t>
            </a:r>
          </a:p>
          <a:p>
            <a:pPr lvl="1"/>
            <a:r>
              <a:rPr lang="en-IN" dirty="0"/>
              <a:t>On commodity hardware</a:t>
            </a:r>
          </a:p>
          <a:p>
            <a:r>
              <a:rPr lang="en-IN" dirty="0"/>
              <a:t>Quickly gain insights from structured and unstructured data</a:t>
            </a:r>
          </a:p>
          <a:p>
            <a:pPr>
              <a:buNone/>
            </a:pPr>
            <a:endParaRPr lang="en-IN" dirty="0"/>
          </a:p>
          <a:p>
            <a:pPr lvl="1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 – Mobile SP Churn Prediction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5404" y="1600200"/>
            <a:ext cx="72731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EMC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Apache </a:t>
            </a:r>
            <a:r>
              <a:rPr lang="en-IN" dirty="0" err="1"/>
              <a:t>Hadoop</a:t>
            </a:r>
            <a:r>
              <a:rPr lang="en-IN" dirty="0"/>
              <a:t> - Core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Hadoop</a:t>
            </a:r>
            <a:r>
              <a:rPr lang="en-IN" dirty="0"/>
              <a:t> Common</a:t>
            </a:r>
          </a:p>
          <a:p>
            <a:pPr lvl="1"/>
            <a:r>
              <a:rPr lang="en-IN" dirty="0"/>
              <a:t>Has libraries and utilities required by other modules</a:t>
            </a:r>
          </a:p>
          <a:p>
            <a:r>
              <a:rPr lang="en-IN" dirty="0" err="1"/>
              <a:t>Hadoop</a:t>
            </a:r>
            <a:r>
              <a:rPr lang="en-IN" dirty="0"/>
              <a:t> Distributed File System (HDFS)</a:t>
            </a:r>
          </a:p>
          <a:p>
            <a:pPr lvl="1"/>
            <a:r>
              <a:rPr lang="en-IN" dirty="0"/>
              <a:t>Distributed FS</a:t>
            </a:r>
          </a:p>
          <a:p>
            <a:pPr lvl="1"/>
            <a:r>
              <a:rPr lang="en-IN" dirty="0"/>
              <a:t>Stores data on commodity machines</a:t>
            </a:r>
          </a:p>
          <a:p>
            <a:pPr lvl="1"/>
            <a:r>
              <a:rPr lang="en-IN" dirty="0"/>
              <a:t>Very high aggregate bandwidth across clusters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Apache </a:t>
            </a:r>
            <a:r>
              <a:rPr lang="en-IN" dirty="0" err="1"/>
              <a:t>Hadoop</a:t>
            </a:r>
            <a:r>
              <a:rPr lang="en-IN" dirty="0"/>
              <a:t> - Core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Mapreduce</a:t>
            </a:r>
            <a:endParaRPr lang="en-IN" dirty="0"/>
          </a:p>
          <a:p>
            <a:pPr lvl="1"/>
            <a:r>
              <a:rPr lang="en-IN" dirty="0"/>
              <a:t>A programming model for large scale data processing</a:t>
            </a:r>
          </a:p>
          <a:p>
            <a:r>
              <a:rPr lang="en-IN" dirty="0" err="1"/>
              <a:t>Hadoop</a:t>
            </a:r>
            <a:r>
              <a:rPr lang="en-IN" dirty="0"/>
              <a:t> YARN</a:t>
            </a:r>
          </a:p>
          <a:p>
            <a:pPr lvl="1"/>
            <a:r>
              <a:rPr lang="en-IN" dirty="0"/>
              <a:t>Resource management platform</a:t>
            </a:r>
          </a:p>
          <a:p>
            <a:pPr lvl="1"/>
            <a:r>
              <a:rPr lang="en-IN" dirty="0"/>
              <a:t>Manages computing resources in clusters</a:t>
            </a:r>
          </a:p>
          <a:p>
            <a:pPr lvl="1"/>
            <a:r>
              <a:rPr lang="en-IN" dirty="0"/>
              <a:t>Schedules user applications on computing resources</a:t>
            </a:r>
          </a:p>
          <a:p>
            <a:pPr>
              <a:buNone/>
            </a:pPr>
            <a:endParaRPr lang="en-IN" dirty="0"/>
          </a:p>
          <a:p>
            <a:pPr lvl="1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Core Components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6260" y="1600200"/>
            <a:ext cx="821147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Hadoop</a:t>
            </a:r>
            <a:r>
              <a:rPr lang="en-IN" dirty="0"/>
              <a:t> Core Components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Four major components</a:t>
            </a:r>
          </a:p>
          <a:p>
            <a:pPr lvl="1"/>
            <a:r>
              <a:rPr lang="en-IN" dirty="0"/>
              <a:t>Storage </a:t>
            </a:r>
            <a:r>
              <a:rPr lang="en-IN" dirty="0">
                <a:sym typeface="Wingdings" pitchFamily="2" charset="2"/>
              </a:rPr>
              <a:t>--&gt; HDFS </a:t>
            </a:r>
          </a:p>
          <a:p>
            <a:pPr lvl="1"/>
            <a:r>
              <a:rPr lang="en-IN" dirty="0">
                <a:sym typeface="Wingdings" pitchFamily="2" charset="2"/>
              </a:rPr>
              <a:t>Processing --&gt; MR</a:t>
            </a:r>
          </a:p>
          <a:p>
            <a:pPr lvl="1"/>
            <a:r>
              <a:rPr lang="en-IN" dirty="0">
                <a:sym typeface="Wingdings" pitchFamily="2" charset="2"/>
              </a:rPr>
              <a:t>Scheduling --&gt;  YARN</a:t>
            </a:r>
          </a:p>
          <a:p>
            <a:pPr lvl="1"/>
            <a:r>
              <a:rPr lang="en-IN" dirty="0">
                <a:sym typeface="Wingdings" pitchFamily="2" charset="2"/>
              </a:rPr>
              <a:t>Common utilities</a:t>
            </a:r>
          </a:p>
          <a:p>
            <a:r>
              <a:rPr lang="en-IN" dirty="0">
                <a:sym typeface="Wingdings" pitchFamily="2" charset="2"/>
              </a:rPr>
              <a:t>Mostly written in Java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Core Components</a:t>
            </a:r>
          </a:p>
        </p:txBody>
      </p:sp>
      <p:pic>
        <p:nvPicPr>
          <p:cNvPr id="4" name="Content Placeholder 3" descr="hadoop-architectur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878" y="1214422"/>
            <a:ext cx="4870476" cy="5286412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Methods and data structures that an OS uses to keep track of files on a disk or partition</a:t>
            </a:r>
          </a:p>
          <a:p>
            <a:r>
              <a:rPr lang="en-IN" dirty="0"/>
              <a:t>Allocates space</a:t>
            </a:r>
          </a:p>
          <a:p>
            <a:r>
              <a:rPr lang="en-IN" dirty="0"/>
              <a:t>Responsible for organizing files and directories </a:t>
            </a:r>
          </a:p>
          <a:p>
            <a:r>
              <a:rPr lang="en-IN" dirty="0"/>
              <a:t>Unused space/Slack Space – Allocation size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Distributed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File systems that manage storage across a n/w of machines</a:t>
            </a:r>
          </a:p>
          <a:p>
            <a:r>
              <a:rPr lang="en-IN" dirty="0"/>
              <a:t>Network based - so more complex than regular file systems</a:t>
            </a:r>
          </a:p>
          <a:p>
            <a:r>
              <a:rPr lang="en-IN" dirty="0"/>
              <a:t>Example: Tolerate node failure without data loss.</a:t>
            </a:r>
          </a:p>
          <a:p>
            <a:r>
              <a:rPr lang="en-IN" dirty="0"/>
              <a:t>Distribution is hidden and is not visible to the user</a:t>
            </a:r>
          </a:p>
          <a:p>
            <a:r>
              <a:rPr lang="en-IN" dirty="0"/>
              <a:t>High throughput data access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HDFS is different?</a:t>
            </a:r>
          </a:p>
          <a:p>
            <a:pPr lvl="1"/>
            <a:r>
              <a:rPr lang="en-IN" dirty="0"/>
              <a:t>Highly fault tolerant</a:t>
            </a:r>
          </a:p>
          <a:p>
            <a:pPr lvl="1"/>
            <a:r>
              <a:rPr lang="en-IN" dirty="0"/>
              <a:t>Designed for low cost hardware</a:t>
            </a:r>
          </a:p>
          <a:p>
            <a:pPr lvl="1"/>
            <a:r>
              <a:rPr lang="en-IN" dirty="0"/>
              <a:t>High throughput access to data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5852" y="3857628"/>
          <a:ext cx="6096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Suitable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Suitable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Very large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Low-latency data (</a:t>
                      </a:r>
                      <a:r>
                        <a:rPr lang="en-IN" dirty="0" err="1"/>
                        <a:t>Hbase</a:t>
                      </a:r>
                      <a:r>
                        <a:rPr lang="en-IN" baseline="0" dirty="0"/>
                        <a:t> is a better choice)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Streaming 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Lots of small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Commodity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Multiple writes, arbitrary</a:t>
                      </a:r>
                      <a:r>
                        <a:rPr lang="en-IN" baseline="0" dirty="0"/>
                        <a:t> access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Follows a master slave architecture</a:t>
            </a:r>
          </a:p>
          <a:p>
            <a:r>
              <a:rPr lang="en-IN" dirty="0"/>
              <a:t>HDFS Cluster (Group of connected machines)</a:t>
            </a:r>
          </a:p>
          <a:p>
            <a:pPr lvl="1"/>
            <a:r>
              <a:rPr lang="en-IN" dirty="0"/>
              <a:t>Name node</a:t>
            </a:r>
          </a:p>
          <a:p>
            <a:pPr lvl="1"/>
            <a:r>
              <a:rPr lang="en-IN" dirty="0"/>
              <a:t>Secondary Name node</a:t>
            </a:r>
          </a:p>
          <a:p>
            <a:pPr lvl="1"/>
            <a:r>
              <a:rPr lang="en-IN" dirty="0"/>
              <a:t>Multiple Data nodes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amp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62500"/>
            <a:ext cx="8719423" cy="636689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 – Mobile SP Churn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EMC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643050"/>
            <a:ext cx="73152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 Architecture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0515" y="1571612"/>
            <a:ext cx="865542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Blocks</a:t>
            </a:r>
          </a:p>
          <a:p>
            <a:r>
              <a:rPr lang="en-IN" dirty="0" err="1"/>
              <a:t>Namenodes</a:t>
            </a:r>
            <a:endParaRPr lang="en-IN" dirty="0"/>
          </a:p>
          <a:p>
            <a:r>
              <a:rPr lang="en-IN" dirty="0" err="1"/>
              <a:t>DataNodes</a:t>
            </a:r>
            <a:endParaRPr lang="en-IN" dirty="0"/>
          </a:p>
          <a:p>
            <a:r>
              <a:rPr lang="en-IN" dirty="0"/>
              <a:t>Block Caching</a:t>
            </a:r>
          </a:p>
          <a:p>
            <a:r>
              <a:rPr lang="en-IN" dirty="0"/>
              <a:t>HDFS Federation</a:t>
            </a:r>
          </a:p>
          <a:p>
            <a:r>
              <a:rPr lang="en-IN" dirty="0"/>
              <a:t>HDFS High Availability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Disk Block – 512 bytes</a:t>
            </a:r>
          </a:p>
          <a:p>
            <a:r>
              <a:rPr lang="en-IN" dirty="0"/>
              <a:t>File System Block – few </a:t>
            </a:r>
            <a:r>
              <a:rPr lang="en-IN" dirty="0" err="1"/>
              <a:t>kBs</a:t>
            </a:r>
            <a:endParaRPr lang="en-IN" dirty="0"/>
          </a:p>
          <a:p>
            <a:r>
              <a:rPr lang="en-IN" dirty="0"/>
              <a:t>HDFS Block size – 128 MB</a:t>
            </a:r>
          </a:p>
          <a:p>
            <a:r>
              <a:rPr lang="en-IN" dirty="0"/>
              <a:t>Files in HDFS are broken into block size chunks</a:t>
            </a:r>
          </a:p>
          <a:p>
            <a:r>
              <a:rPr lang="en-IN" dirty="0"/>
              <a:t>Advantages of block abstraction</a:t>
            </a:r>
          </a:p>
          <a:p>
            <a:pPr lvl="1"/>
            <a:r>
              <a:rPr lang="en-IN" dirty="0"/>
              <a:t>One file can be larger than a hard disk</a:t>
            </a:r>
          </a:p>
          <a:p>
            <a:pPr lvl="1"/>
            <a:r>
              <a:rPr lang="en-IN" dirty="0"/>
              <a:t>Blocks from a single file can be stored across multiple disks</a:t>
            </a:r>
          </a:p>
          <a:p>
            <a:pPr lvl="1"/>
            <a:r>
              <a:rPr lang="en-IN" dirty="0"/>
              <a:t>Simplicity</a:t>
            </a:r>
          </a:p>
          <a:p>
            <a:pPr lvl="1"/>
            <a:r>
              <a:rPr lang="en-IN" dirty="0"/>
              <a:t>Fit with replication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Master node</a:t>
            </a:r>
          </a:p>
          <a:p>
            <a:r>
              <a:rPr lang="en-IN" dirty="0"/>
              <a:t>Maps file to blocks and blocks to nodes</a:t>
            </a:r>
          </a:p>
          <a:p>
            <a:r>
              <a:rPr lang="en-IN" dirty="0"/>
              <a:t>Maintains file system tree and metadata for all files</a:t>
            </a:r>
          </a:p>
          <a:p>
            <a:r>
              <a:rPr lang="en-IN" dirty="0"/>
              <a:t>Two files</a:t>
            </a:r>
          </a:p>
          <a:p>
            <a:pPr lvl="1"/>
            <a:r>
              <a:rPr lang="en-IN" dirty="0" err="1"/>
              <a:t>FSImage</a:t>
            </a:r>
            <a:endParaRPr lang="en-IN" dirty="0"/>
          </a:p>
          <a:p>
            <a:pPr lvl="1"/>
            <a:r>
              <a:rPr lang="en-IN" dirty="0"/>
              <a:t>Edit log</a:t>
            </a:r>
          </a:p>
          <a:p>
            <a:r>
              <a:rPr lang="en-IN" dirty="0"/>
              <a:t>Maintains status of data node</a:t>
            </a:r>
          </a:p>
          <a:p>
            <a:pPr lvl="1"/>
            <a:r>
              <a:rPr lang="en-IN" dirty="0"/>
              <a:t>Heartbeats</a:t>
            </a:r>
          </a:p>
          <a:p>
            <a:pPr lvl="1"/>
            <a:r>
              <a:rPr lang="en-IN" dirty="0" err="1"/>
              <a:t>Blockreport</a:t>
            </a:r>
            <a:endParaRPr lang="en-IN" dirty="0"/>
          </a:p>
          <a:p>
            <a:r>
              <a:rPr lang="en-IN" dirty="0"/>
              <a:t>Manages replication</a:t>
            </a:r>
          </a:p>
          <a:p>
            <a:pPr lvl="1"/>
            <a:r>
              <a:rPr lang="en-IN" dirty="0"/>
              <a:t>Block corruption</a:t>
            </a:r>
          </a:p>
          <a:p>
            <a:pPr lvl="1"/>
            <a:r>
              <a:rPr lang="en-IN" dirty="0"/>
              <a:t>Data node failure</a:t>
            </a:r>
          </a:p>
          <a:p>
            <a:pPr lvl="1"/>
            <a:r>
              <a:rPr lang="en-IN" dirty="0"/>
              <a:t>Disk failure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 Integrity</a:t>
            </a:r>
          </a:p>
          <a:p>
            <a:pPr lvl="1"/>
            <a:r>
              <a:rPr lang="en-IN" dirty="0"/>
              <a:t>Checksum for each block</a:t>
            </a:r>
          </a:p>
          <a:p>
            <a:r>
              <a:rPr lang="en-IN" dirty="0"/>
              <a:t>Balancing</a:t>
            </a:r>
          </a:p>
          <a:p>
            <a:pPr lvl="1"/>
            <a:r>
              <a:rPr lang="en-IN" dirty="0"/>
              <a:t>Addition of new nodes</a:t>
            </a:r>
          </a:p>
          <a:p>
            <a:pPr lvl="1"/>
            <a:r>
              <a:rPr lang="en-IN" dirty="0" err="1"/>
              <a:t>Decommisioning</a:t>
            </a:r>
            <a:endParaRPr lang="en-IN" dirty="0"/>
          </a:p>
          <a:p>
            <a:pPr lvl="1"/>
            <a:r>
              <a:rPr lang="en-IN" dirty="0"/>
              <a:t>Deletion of failed nodes</a:t>
            </a:r>
          </a:p>
          <a:p>
            <a:pPr lvl="1"/>
            <a:r>
              <a:rPr lang="en-IN" dirty="0"/>
              <a:t>Maintain metadata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Without name node, HDFS cannot be used</a:t>
            </a:r>
          </a:p>
          <a:p>
            <a:r>
              <a:rPr lang="en-IN" dirty="0"/>
              <a:t>FS does not know to construct a file</a:t>
            </a:r>
          </a:p>
          <a:p>
            <a:r>
              <a:rPr lang="en-IN" dirty="0"/>
              <a:t>Should be resilient to failure</a:t>
            </a:r>
          </a:p>
          <a:p>
            <a:pPr lvl="1"/>
            <a:r>
              <a:rPr lang="en-IN" dirty="0"/>
              <a:t>Metadata is persisted with back up</a:t>
            </a:r>
          </a:p>
          <a:p>
            <a:pPr lvl="1"/>
            <a:r>
              <a:rPr lang="en-IN" dirty="0"/>
              <a:t>Secondary name node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Secondary Name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Present on a separate physical machine</a:t>
            </a:r>
          </a:p>
          <a:p>
            <a:r>
              <a:rPr lang="en-IN" dirty="0"/>
              <a:t>Does not act as a name node</a:t>
            </a:r>
          </a:p>
          <a:p>
            <a:r>
              <a:rPr lang="en-IN" dirty="0"/>
              <a:t>Periodically merges edit log with namespace image.</a:t>
            </a:r>
          </a:p>
          <a:p>
            <a:r>
              <a:rPr lang="en-IN" dirty="0"/>
              <a:t>Keeps a copy of the merged namespace image and edit log</a:t>
            </a:r>
          </a:p>
          <a:p>
            <a:r>
              <a:rPr lang="en-IN" dirty="0"/>
              <a:t>Data loss is certain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nodes read blocks from disk</a:t>
            </a:r>
          </a:p>
          <a:p>
            <a:r>
              <a:rPr lang="en-IN" dirty="0"/>
              <a:t>Frequently accessed files – blocks are cached in memory</a:t>
            </a:r>
          </a:p>
          <a:p>
            <a:r>
              <a:rPr lang="en-IN" dirty="0"/>
              <a:t>Off-heap block cache</a:t>
            </a:r>
          </a:p>
          <a:p>
            <a:r>
              <a:rPr lang="en-IN" dirty="0"/>
              <a:t>Job schedulers run tasks on data node where data is cached for better performance</a:t>
            </a:r>
          </a:p>
          <a:p>
            <a:r>
              <a:rPr lang="en-IN" dirty="0"/>
              <a:t>Users or application can configure what to cache and how long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 Federation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Single </a:t>
            </a:r>
            <a:r>
              <a:rPr lang="en-IN" dirty="0" err="1"/>
              <a:t>namenode</a:t>
            </a:r>
            <a:endParaRPr lang="en-IN" dirty="0"/>
          </a:p>
          <a:p>
            <a:pPr lvl="1"/>
            <a:r>
              <a:rPr lang="en-US" dirty="0"/>
              <a:t>Keeps track of every file and block</a:t>
            </a:r>
          </a:p>
          <a:p>
            <a:pPr lvl="1"/>
            <a:r>
              <a:rPr lang="en-US" dirty="0"/>
              <a:t>Very large clusters with many files?</a:t>
            </a:r>
          </a:p>
          <a:p>
            <a:pPr lvl="2"/>
            <a:r>
              <a:rPr lang="en-IN" dirty="0"/>
              <a:t>Memory becomes a limiting factor for scaling</a:t>
            </a:r>
            <a:endParaRPr lang="en-US" dirty="0"/>
          </a:p>
          <a:p>
            <a:r>
              <a:rPr lang="en-US" dirty="0"/>
              <a:t>Multiple name nodes</a:t>
            </a:r>
          </a:p>
          <a:p>
            <a:pPr lvl="1"/>
            <a:r>
              <a:rPr lang="en-US" dirty="0"/>
              <a:t>Each will manage a portion of file system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namenode</a:t>
            </a:r>
            <a:r>
              <a:rPr lang="en-US" dirty="0"/>
              <a:t> manages a name space volume</a:t>
            </a:r>
          </a:p>
          <a:p>
            <a:pPr lvl="2"/>
            <a:r>
              <a:rPr lang="en-US" dirty="0"/>
              <a:t>Namespace (Dedicated for each NN – no overlap)</a:t>
            </a:r>
          </a:p>
          <a:p>
            <a:pPr lvl="2"/>
            <a:r>
              <a:rPr lang="en-US" dirty="0"/>
              <a:t>Block pool (DNs register with each NN and store blocks from multiple block pools)</a:t>
            </a:r>
          </a:p>
          <a:p>
            <a:pPr lvl="1"/>
            <a:r>
              <a:rPr lang="en-IN" dirty="0"/>
              <a:t>Name nodes are independent and failure of one does not affect other</a:t>
            </a:r>
            <a:endParaRPr lang="en-US" dirty="0"/>
          </a:p>
          <a:p>
            <a:pPr lvl="2"/>
            <a:endParaRPr lang="en-IN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 Federation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1571" y="1600200"/>
            <a:ext cx="71808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15140" y="642939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</a:t>
            </a:r>
            <a:r>
              <a:rPr lang="en-IN" dirty="0" err="1"/>
              <a:t>Cloudera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 – Mobile SP Churn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EMC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71612"/>
            <a:ext cx="73533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Secondary NN or Backup</a:t>
            </a:r>
          </a:p>
          <a:p>
            <a:r>
              <a:rPr lang="en-IN" dirty="0"/>
              <a:t>SPOF</a:t>
            </a:r>
          </a:p>
          <a:p>
            <a:r>
              <a:rPr lang="en-IN" dirty="0"/>
              <a:t>Recovery from a failure</a:t>
            </a:r>
          </a:p>
          <a:p>
            <a:pPr lvl="1"/>
            <a:r>
              <a:rPr lang="en-IN" dirty="0"/>
              <a:t>Admin starts a new NN with FS replicas</a:t>
            </a:r>
          </a:p>
          <a:p>
            <a:pPr lvl="1"/>
            <a:r>
              <a:rPr lang="en-IN" dirty="0"/>
              <a:t>Asks the DNs to use the new NN</a:t>
            </a:r>
          </a:p>
          <a:p>
            <a:r>
              <a:rPr lang="en-IN" dirty="0"/>
              <a:t>New NN is not ready till</a:t>
            </a:r>
          </a:p>
          <a:p>
            <a:pPr lvl="1"/>
            <a:r>
              <a:rPr lang="en-IN" dirty="0"/>
              <a:t>loaded its namespace image into memory</a:t>
            </a:r>
          </a:p>
          <a:p>
            <a:pPr lvl="1"/>
            <a:r>
              <a:rPr lang="en-IN" dirty="0"/>
              <a:t>replayed its edit log, and</a:t>
            </a:r>
          </a:p>
          <a:p>
            <a:pPr lvl="1"/>
            <a:r>
              <a:rPr lang="en-IN" dirty="0"/>
              <a:t>received enough block reports from the </a:t>
            </a:r>
            <a:r>
              <a:rPr lang="en-IN" dirty="0" err="1"/>
              <a:t>datanodes</a:t>
            </a:r>
            <a:r>
              <a:rPr lang="en-IN" dirty="0"/>
              <a:t> to leave safe mode.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Takes 30 </a:t>
            </a:r>
            <a:r>
              <a:rPr lang="en-IN" dirty="0" err="1"/>
              <a:t>mins</a:t>
            </a:r>
            <a:r>
              <a:rPr lang="en-IN" dirty="0"/>
              <a:t> for large clusters</a:t>
            </a:r>
          </a:p>
          <a:p>
            <a:r>
              <a:rPr lang="en-IN" dirty="0"/>
              <a:t>From </a:t>
            </a:r>
            <a:r>
              <a:rPr lang="en-IN" dirty="0" err="1"/>
              <a:t>Hadoop</a:t>
            </a:r>
            <a:r>
              <a:rPr lang="en-IN" dirty="0"/>
              <a:t> 2 - pair of </a:t>
            </a:r>
            <a:r>
              <a:rPr lang="en-IN" dirty="0" err="1"/>
              <a:t>namenodes</a:t>
            </a:r>
            <a:r>
              <a:rPr lang="en-IN" dirty="0"/>
              <a:t> in an active-standby configuration</a:t>
            </a:r>
          </a:p>
          <a:p>
            <a:r>
              <a:rPr lang="en-IN" dirty="0"/>
              <a:t>Architectural changes required:</a:t>
            </a:r>
          </a:p>
          <a:p>
            <a:pPr lvl="1"/>
            <a:r>
              <a:rPr lang="en-IN" dirty="0"/>
              <a:t>The </a:t>
            </a:r>
            <a:r>
              <a:rPr lang="en-IN" dirty="0" err="1"/>
              <a:t>namenodes</a:t>
            </a:r>
            <a:r>
              <a:rPr lang="en-IN" dirty="0"/>
              <a:t> must use highly available shared storage to share the edit log.</a:t>
            </a:r>
          </a:p>
          <a:p>
            <a:pPr lvl="1"/>
            <a:r>
              <a:rPr lang="en-IN" dirty="0" err="1"/>
              <a:t>Datanodes</a:t>
            </a:r>
            <a:r>
              <a:rPr lang="en-IN" dirty="0"/>
              <a:t> must send block reports to both </a:t>
            </a:r>
            <a:r>
              <a:rPr lang="en-IN" dirty="0" err="1"/>
              <a:t>namenodes</a:t>
            </a:r>
            <a:endParaRPr lang="en-IN" dirty="0"/>
          </a:p>
          <a:p>
            <a:pPr lvl="1"/>
            <a:r>
              <a:rPr lang="en-IN" dirty="0"/>
              <a:t>Clients must be configured to handle </a:t>
            </a:r>
            <a:r>
              <a:rPr lang="en-IN" dirty="0" err="1"/>
              <a:t>namenode</a:t>
            </a:r>
            <a:r>
              <a:rPr lang="en-IN" dirty="0"/>
              <a:t> failover</a:t>
            </a:r>
          </a:p>
          <a:p>
            <a:pPr lvl="1"/>
            <a:r>
              <a:rPr lang="en-IN" dirty="0"/>
              <a:t>Includes Secondary NN functionality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Anatomy of a file read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2984" y="1428736"/>
            <a:ext cx="7580699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Anatomy of a file write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2388" y="1571611"/>
            <a:ext cx="7244387" cy="470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HDFS Shell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https://hadoop.apache.org/docs/r1.2.1/file_system_shell.html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b="1" dirty="0"/>
              <a:t>programming model </a:t>
            </a:r>
            <a:r>
              <a:rPr lang="en-IN" dirty="0"/>
              <a:t>for data processing</a:t>
            </a:r>
          </a:p>
          <a:p>
            <a:r>
              <a:rPr lang="en-IN" dirty="0" err="1"/>
              <a:t>Hadoop</a:t>
            </a:r>
            <a:r>
              <a:rPr lang="en-IN" dirty="0"/>
              <a:t> can run </a:t>
            </a:r>
            <a:r>
              <a:rPr lang="en-IN" dirty="0" err="1"/>
              <a:t>MapReduce</a:t>
            </a:r>
            <a:r>
              <a:rPr lang="en-IN" dirty="0"/>
              <a:t> programs written in various languages</a:t>
            </a:r>
          </a:p>
          <a:p>
            <a:r>
              <a:rPr lang="en-IN" dirty="0" err="1"/>
              <a:t>MapReduce</a:t>
            </a:r>
            <a:r>
              <a:rPr lang="en-IN" dirty="0"/>
              <a:t> programs are inherently parallel</a:t>
            </a:r>
          </a:p>
          <a:p>
            <a:r>
              <a:rPr lang="en-IN" dirty="0"/>
              <a:t>No special hardware required</a:t>
            </a:r>
          </a:p>
          <a:p>
            <a:r>
              <a:rPr lang="en-IN" dirty="0"/>
              <a:t>Based on </a:t>
            </a:r>
            <a:r>
              <a:rPr lang="en-IN" b="1" dirty="0"/>
              <a:t>divide-and-conquer</a:t>
            </a:r>
            <a:r>
              <a:rPr lang="en-IN" dirty="0"/>
              <a:t> principle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Input data sets are split into </a:t>
            </a:r>
            <a:r>
              <a:rPr lang="en-IN" b="1" dirty="0"/>
              <a:t>independent chunks</a:t>
            </a:r>
            <a:r>
              <a:rPr lang="en-IN" dirty="0"/>
              <a:t>, which are processed by the </a:t>
            </a:r>
            <a:r>
              <a:rPr lang="en-IN" b="1" dirty="0" err="1"/>
              <a:t>mappers</a:t>
            </a:r>
            <a:r>
              <a:rPr lang="en-IN" b="1" dirty="0"/>
              <a:t> in parallel</a:t>
            </a:r>
            <a:r>
              <a:rPr lang="en-IN" dirty="0"/>
              <a:t> </a:t>
            </a:r>
          </a:p>
          <a:p>
            <a:r>
              <a:rPr lang="en-IN" dirty="0"/>
              <a:t>Execution of the maps is typically co-located with the data </a:t>
            </a:r>
          </a:p>
          <a:p>
            <a:r>
              <a:rPr lang="en-IN" dirty="0"/>
              <a:t>MR sorts the outputs of the maps, and uses them as an input to the reducers</a:t>
            </a:r>
          </a:p>
          <a:p>
            <a:r>
              <a:rPr lang="en-IN" dirty="0"/>
              <a:t>Responsibility of the user is to implement </a:t>
            </a:r>
            <a:r>
              <a:rPr lang="en-IN" dirty="0" err="1"/>
              <a:t>mappers</a:t>
            </a:r>
            <a:r>
              <a:rPr lang="en-IN" dirty="0"/>
              <a:t> and reducers </a:t>
            </a:r>
          </a:p>
          <a:p>
            <a:pPr lvl="1"/>
            <a:r>
              <a:rPr lang="en-IN" dirty="0"/>
              <a:t>classes that extend </a:t>
            </a:r>
            <a:r>
              <a:rPr lang="en-IN" dirty="0" err="1"/>
              <a:t>Hadoop</a:t>
            </a:r>
            <a:r>
              <a:rPr lang="en-IN" dirty="0"/>
              <a:t>-provided base classes to solve a specific problem 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MapReduce</a:t>
            </a:r>
            <a:r>
              <a:rPr lang="en-IN" dirty="0"/>
              <a:t> works by breaking the processing into two phases</a:t>
            </a:r>
          </a:p>
          <a:p>
            <a:pPr lvl="1"/>
            <a:r>
              <a:rPr lang="en-IN" dirty="0"/>
              <a:t>Map phase</a:t>
            </a:r>
          </a:p>
          <a:p>
            <a:pPr lvl="1"/>
            <a:r>
              <a:rPr lang="en-IN" dirty="0"/>
              <a:t>Reduce phase</a:t>
            </a:r>
          </a:p>
          <a:p>
            <a:r>
              <a:rPr lang="en-IN" dirty="0"/>
              <a:t>Each phase has key-value pairs as input and output</a:t>
            </a:r>
          </a:p>
          <a:p>
            <a:pPr lvl="1"/>
            <a:r>
              <a:rPr lang="en-IN" dirty="0"/>
              <a:t>the types of which may be chosen by the programmer</a:t>
            </a:r>
          </a:p>
          <a:p>
            <a:r>
              <a:rPr lang="en-IN" dirty="0"/>
              <a:t>The programmer also specifies two functions</a:t>
            </a:r>
          </a:p>
          <a:p>
            <a:pPr lvl="1"/>
            <a:r>
              <a:rPr lang="en-IN" dirty="0"/>
              <a:t>the map function and the reduce function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Splits</a:t>
            </a:r>
          </a:p>
          <a:p>
            <a:pPr lvl="1"/>
            <a:r>
              <a:rPr lang="en-IN" dirty="0"/>
              <a:t>Input is divided into fixed size chunks</a:t>
            </a:r>
          </a:p>
          <a:p>
            <a:pPr lvl="1"/>
            <a:r>
              <a:rPr lang="en-IN" dirty="0" err="1"/>
              <a:t>Hadoop</a:t>
            </a:r>
            <a:r>
              <a:rPr lang="en-IN" dirty="0"/>
              <a:t> creates one map task for each split</a:t>
            </a:r>
          </a:p>
          <a:p>
            <a:pPr lvl="1"/>
            <a:r>
              <a:rPr lang="en-IN" dirty="0"/>
              <a:t>Map function is executed for each record of split</a:t>
            </a:r>
          </a:p>
          <a:p>
            <a:pPr lvl="1"/>
            <a:r>
              <a:rPr lang="en-IN" dirty="0"/>
              <a:t>Small splits</a:t>
            </a:r>
          </a:p>
          <a:p>
            <a:pPr lvl="2"/>
            <a:r>
              <a:rPr lang="en-IN" dirty="0"/>
              <a:t>Less processing time for each split</a:t>
            </a:r>
          </a:p>
          <a:p>
            <a:pPr lvl="2"/>
            <a:r>
              <a:rPr lang="en-IN" dirty="0"/>
              <a:t>Parallel – Better load balancing</a:t>
            </a:r>
          </a:p>
          <a:p>
            <a:pPr lvl="1"/>
            <a:r>
              <a:rPr lang="en-IN" dirty="0"/>
              <a:t>Too small</a:t>
            </a:r>
          </a:p>
          <a:p>
            <a:pPr lvl="2"/>
            <a:r>
              <a:rPr lang="en-IN" dirty="0"/>
              <a:t>Managing is difficult</a:t>
            </a:r>
          </a:p>
          <a:p>
            <a:pPr lvl="1"/>
            <a:r>
              <a:rPr lang="en-IN" dirty="0"/>
              <a:t>Good split should be size of HDFS block</a:t>
            </a:r>
          </a:p>
          <a:p>
            <a:pPr lvl="2"/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 – Mobile SP Churn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538" y="635795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EMC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7258050" cy="45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169061"/>
            <a:ext cx="5929354" cy="545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Inputs and Outputs of Map Reduce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3"/>
            <a:ext cx="6786610" cy="145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14752"/>
            <a:ext cx="71437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Inputs and Outputs of Map Reduce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00231" y="1785926"/>
            <a:ext cx="1864167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643446"/>
            <a:ext cx="4500594" cy="140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3571876"/>
            <a:ext cx="734569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 logical data flow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5992"/>
            <a:ext cx="91440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/>
              <a:t>Mapper</a:t>
            </a:r>
            <a:r>
              <a:rPr lang="en-IN" dirty="0"/>
              <a:t> - Takes input in a form of key/value pairs (k1, v1) and transforms them into another key/value pair (k2, v2). </a:t>
            </a:r>
          </a:p>
          <a:p>
            <a:r>
              <a:rPr lang="en-IN" dirty="0"/>
              <a:t>The </a:t>
            </a:r>
            <a:r>
              <a:rPr lang="en-IN" dirty="0" err="1"/>
              <a:t>MapReduce</a:t>
            </a:r>
            <a:r>
              <a:rPr lang="en-IN" dirty="0"/>
              <a:t> framework sorts a </a:t>
            </a:r>
            <a:r>
              <a:rPr lang="en-IN" dirty="0" err="1"/>
              <a:t>mapper’s</a:t>
            </a:r>
            <a:r>
              <a:rPr lang="en-IN" dirty="0"/>
              <a:t> output key/value pairs and combines each unique key with all its values (k2, {v2, v2,…}). </a:t>
            </a:r>
          </a:p>
          <a:p>
            <a:r>
              <a:rPr lang="en-IN" dirty="0"/>
              <a:t>These key/ value combinations are delivered to reducers, which translate them into yet another key/value pair (k3, v3).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 – Single Reduce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1618" y="1571612"/>
            <a:ext cx="864229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 – Multiple reduce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328" y="1428736"/>
            <a:ext cx="9092635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Reduce – Zero Reduce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3334" y="1285860"/>
            <a:ext cx="7876318" cy="505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Combiners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297"/>
            <a:ext cx="6143668" cy="32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286388"/>
            <a:ext cx="2133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examples</a:t>
            </a:r>
          </a:p>
        </p:txBody>
      </p:sp>
      <p:pic>
        <p:nvPicPr>
          <p:cNvPr id="4" name="Content Placeholder 3" descr="mapreduce-77809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969" y="1500173"/>
            <a:ext cx="6434741" cy="4722109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Building Blocks of Big Data Analytics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7394" y="1643050"/>
            <a:ext cx="4860622" cy="419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examples</a:t>
            </a:r>
          </a:p>
        </p:txBody>
      </p:sp>
      <p:pic>
        <p:nvPicPr>
          <p:cNvPr id="6" name="Content Placeholder 5" descr="WordCount MapReduce Paradig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7177"/>
            <a:ext cx="8229600" cy="3892009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 utility that comes with the </a:t>
            </a:r>
            <a:r>
              <a:rPr lang="en-IN" dirty="0" err="1"/>
              <a:t>Hadoop</a:t>
            </a:r>
            <a:r>
              <a:rPr lang="en-IN" dirty="0"/>
              <a:t> distribution</a:t>
            </a:r>
          </a:p>
          <a:p>
            <a:r>
              <a:rPr lang="en-IN" dirty="0" err="1"/>
              <a:t>Mapper</a:t>
            </a:r>
            <a:r>
              <a:rPr lang="en-IN" dirty="0"/>
              <a:t> and Reducer will be scripts or programs in any language</a:t>
            </a:r>
          </a:p>
          <a:p>
            <a:r>
              <a:rPr lang="en-IN" dirty="0"/>
              <a:t>For example, if we have mapper.py and reducer.py, then the execution is summarized as,</a:t>
            </a:r>
          </a:p>
          <a:p>
            <a:pPr>
              <a:buNone/>
            </a:pPr>
            <a:r>
              <a:rPr lang="en-IN" dirty="0"/>
              <a:t>	$ $HADOOP_HOME/bin/</a:t>
            </a:r>
            <a:r>
              <a:rPr lang="en-IN" dirty="0" err="1"/>
              <a:t>hadoop</a:t>
            </a:r>
            <a:r>
              <a:rPr lang="en-IN" dirty="0"/>
              <a:t> jar </a:t>
            </a:r>
            <a:r>
              <a:rPr lang="en-IN" dirty="0" err="1"/>
              <a:t>contrib</a:t>
            </a:r>
            <a:r>
              <a:rPr lang="en-IN" dirty="0"/>
              <a:t>/streaming/hadoop-streaming-1. 2.1.jar \ -input </a:t>
            </a:r>
            <a:r>
              <a:rPr lang="en-IN" dirty="0" err="1"/>
              <a:t>input_dirs</a:t>
            </a:r>
            <a:r>
              <a:rPr lang="en-IN" dirty="0"/>
              <a:t> \ -output </a:t>
            </a:r>
            <a:r>
              <a:rPr lang="en-IN" dirty="0" err="1"/>
              <a:t>output_dir</a:t>
            </a:r>
            <a:r>
              <a:rPr lang="en-IN" dirty="0"/>
              <a:t> \ -</a:t>
            </a:r>
            <a:r>
              <a:rPr lang="en-IN" dirty="0" err="1"/>
              <a:t>mapper</a:t>
            </a:r>
            <a:r>
              <a:rPr lang="en-IN" dirty="0"/>
              <a:t> &lt;path/mapper.py \ -reducer &lt;path/reducer.py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 utility that comes with the </a:t>
            </a:r>
            <a:r>
              <a:rPr lang="en-IN" dirty="0" err="1"/>
              <a:t>Hadoop</a:t>
            </a:r>
            <a:r>
              <a:rPr lang="en-IN" dirty="0"/>
              <a:t> distribution</a:t>
            </a:r>
          </a:p>
          <a:p>
            <a:r>
              <a:rPr lang="en-IN" dirty="0" err="1"/>
              <a:t>Mapper</a:t>
            </a:r>
            <a:r>
              <a:rPr lang="en-IN" dirty="0"/>
              <a:t> and Reducer will be scripts or programs in any language</a:t>
            </a:r>
          </a:p>
          <a:p>
            <a:r>
              <a:rPr lang="en-IN" dirty="0"/>
              <a:t>For example, if we have mapper.py and reducer.py, then the execution is summarized as,</a:t>
            </a:r>
          </a:p>
          <a:p>
            <a:pPr>
              <a:buNone/>
            </a:pPr>
            <a:r>
              <a:rPr lang="en-IN" dirty="0"/>
              <a:t>	$ $HADOOP_HOME/bin/</a:t>
            </a:r>
            <a:r>
              <a:rPr lang="en-IN" dirty="0" err="1"/>
              <a:t>hadoop</a:t>
            </a:r>
            <a:r>
              <a:rPr lang="en-IN" dirty="0"/>
              <a:t> jar </a:t>
            </a:r>
            <a:r>
              <a:rPr lang="en-IN" dirty="0" err="1"/>
              <a:t>contrib</a:t>
            </a:r>
            <a:r>
              <a:rPr lang="en-IN" dirty="0"/>
              <a:t>/streaming/hadoop-streaming-1. 2.1.jar \ -input </a:t>
            </a:r>
            <a:r>
              <a:rPr lang="en-IN" dirty="0" err="1"/>
              <a:t>input_dirs</a:t>
            </a:r>
            <a:r>
              <a:rPr lang="en-IN" dirty="0"/>
              <a:t> \ -output </a:t>
            </a:r>
            <a:r>
              <a:rPr lang="en-IN" dirty="0" err="1"/>
              <a:t>output_dir</a:t>
            </a:r>
            <a:r>
              <a:rPr lang="en-IN" dirty="0"/>
              <a:t> \ -</a:t>
            </a:r>
            <a:r>
              <a:rPr lang="en-IN" dirty="0" err="1"/>
              <a:t>mapper</a:t>
            </a:r>
            <a:r>
              <a:rPr lang="en-IN" dirty="0"/>
              <a:t> &lt;path/mapper.py \ -reducer &lt;path/reducer.py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 err="1"/>
              <a:t>Hadoop</a:t>
            </a:r>
            <a:r>
              <a:rPr lang="en-IN" i="1" dirty="0"/>
              <a:t> Ecosystem </a:t>
            </a:r>
            <a:r>
              <a:rPr lang="en-IN" dirty="0"/>
              <a:t>is a </a:t>
            </a:r>
            <a:r>
              <a:rPr lang="en-IN" b="1" dirty="0"/>
              <a:t>platform or a suite </a:t>
            </a:r>
            <a:r>
              <a:rPr lang="en-IN" dirty="0"/>
              <a:t>which provides various services to solve the big data problems.</a:t>
            </a:r>
          </a:p>
          <a:p>
            <a:r>
              <a:rPr lang="en-IN" dirty="0"/>
              <a:t>It includes Apache projects and various commercial tools and solutions. </a:t>
            </a:r>
          </a:p>
          <a:p>
            <a:r>
              <a:rPr lang="en-IN" dirty="0"/>
              <a:t>All these tools work collectively to provide services such as absorption, analysis, storage and maintenance of data etc.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IN" b="1" dirty="0"/>
              <a:t>HDFS: </a:t>
            </a:r>
            <a:r>
              <a:rPr lang="en-IN" dirty="0" err="1"/>
              <a:t>Hadoop</a:t>
            </a:r>
            <a:r>
              <a:rPr lang="en-IN" dirty="0"/>
              <a:t> Distributed File System</a:t>
            </a:r>
          </a:p>
          <a:p>
            <a:pPr fontAlgn="base"/>
            <a:r>
              <a:rPr lang="en-IN" b="1" dirty="0"/>
              <a:t>YARN:</a:t>
            </a:r>
            <a:r>
              <a:rPr lang="en-IN" dirty="0"/>
              <a:t> Yet Another Resource Negotiator</a:t>
            </a:r>
          </a:p>
          <a:p>
            <a:pPr fontAlgn="base"/>
            <a:r>
              <a:rPr lang="en-IN" b="1" dirty="0" err="1"/>
              <a:t>MapReduce</a:t>
            </a:r>
            <a:r>
              <a:rPr lang="en-IN" b="1" dirty="0"/>
              <a:t>:</a:t>
            </a:r>
            <a:r>
              <a:rPr lang="en-IN" dirty="0"/>
              <a:t> Programming based Data Processing</a:t>
            </a:r>
          </a:p>
          <a:p>
            <a:pPr fontAlgn="base"/>
            <a:r>
              <a:rPr lang="en-IN" b="1" dirty="0"/>
              <a:t>Spark:</a:t>
            </a:r>
            <a:r>
              <a:rPr lang="en-IN" dirty="0"/>
              <a:t> In-Memory data processing</a:t>
            </a:r>
          </a:p>
          <a:p>
            <a:pPr fontAlgn="base"/>
            <a:r>
              <a:rPr lang="en-IN" b="1" dirty="0"/>
              <a:t>PIG, HIVE:</a:t>
            </a:r>
            <a:r>
              <a:rPr lang="en-IN" dirty="0"/>
              <a:t> Query based processing of data services</a:t>
            </a:r>
          </a:p>
          <a:p>
            <a:pPr fontAlgn="base"/>
            <a:r>
              <a:rPr lang="en-IN" b="1" dirty="0" err="1"/>
              <a:t>HBase</a:t>
            </a:r>
            <a:r>
              <a:rPr lang="en-IN" b="1" dirty="0"/>
              <a:t>: </a:t>
            </a:r>
            <a:r>
              <a:rPr lang="en-IN" dirty="0"/>
              <a:t>NoSQL Database</a:t>
            </a:r>
          </a:p>
          <a:p>
            <a:pPr fontAlgn="base"/>
            <a:r>
              <a:rPr lang="en-IN" b="1" dirty="0"/>
              <a:t>Mahout, Spark </a:t>
            </a:r>
            <a:r>
              <a:rPr lang="en-IN" b="1" dirty="0" err="1"/>
              <a:t>MLLib</a:t>
            </a:r>
            <a:r>
              <a:rPr lang="en-IN" b="1" dirty="0"/>
              <a:t>:</a:t>
            </a:r>
            <a:r>
              <a:rPr lang="en-IN" dirty="0"/>
              <a:t> Machine Learning algorithm libraries</a:t>
            </a:r>
          </a:p>
          <a:p>
            <a:pPr fontAlgn="base"/>
            <a:r>
              <a:rPr lang="en-IN" b="1" dirty="0"/>
              <a:t>Solar, </a:t>
            </a:r>
            <a:r>
              <a:rPr lang="en-IN" b="1" dirty="0" err="1"/>
              <a:t>Lucene</a:t>
            </a:r>
            <a:r>
              <a:rPr lang="en-IN" b="1" dirty="0"/>
              <a:t>:</a:t>
            </a:r>
            <a:r>
              <a:rPr lang="en-IN" dirty="0"/>
              <a:t> Searching and Indexing</a:t>
            </a:r>
          </a:p>
          <a:p>
            <a:pPr fontAlgn="base"/>
            <a:r>
              <a:rPr lang="en-IN" b="1" dirty="0"/>
              <a:t>Zookeeper:</a:t>
            </a:r>
            <a:r>
              <a:rPr lang="en-IN" dirty="0"/>
              <a:t> Managing cluster</a:t>
            </a:r>
          </a:p>
          <a:p>
            <a:pPr fontAlgn="base"/>
            <a:r>
              <a:rPr lang="en-IN" b="1" dirty="0" err="1"/>
              <a:t>Oozie</a:t>
            </a:r>
            <a:r>
              <a:rPr lang="en-IN" b="1" dirty="0"/>
              <a:t>:</a:t>
            </a:r>
            <a:r>
              <a:rPr lang="en-IN" dirty="0"/>
              <a:t> Job Scheduling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IN" dirty="0" err="1"/>
              <a:t>Hadoop</a:t>
            </a:r>
            <a:r>
              <a:rPr lang="en-IN" dirty="0"/>
              <a:t> Ecosystem</a:t>
            </a:r>
          </a:p>
        </p:txBody>
      </p:sp>
      <p:pic>
        <p:nvPicPr>
          <p:cNvPr id="4" name="Content Placeholder 3" descr="HADOOP-ECOSYSTEM-Edurek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9" y="1122011"/>
            <a:ext cx="6858048" cy="5370456"/>
          </a:xfrm>
        </p:spPr>
      </p:pic>
      <p:sp>
        <p:nvSpPr>
          <p:cNvPr id="5" name="TextBox 4"/>
          <p:cNvSpPr txBox="1"/>
          <p:nvPr/>
        </p:nvSpPr>
        <p:spPr>
          <a:xfrm>
            <a:off x="6715140" y="642939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Courtesy: </a:t>
            </a:r>
            <a:r>
              <a:rPr lang="en-IN"/>
              <a:t>Cloudera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2596</Words>
  <Application>Microsoft Office PowerPoint</Application>
  <PresentationFormat>On-screen Show (4:3)</PresentationFormat>
  <Paragraphs>475</Paragraphs>
  <Slides>95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Google Sans</vt:lpstr>
      <vt:lpstr>Office Theme</vt:lpstr>
      <vt:lpstr>21CSE221T - Big Data Tools and Techniques</vt:lpstr>
      <vt:lpstr>Big Data</vt:lpstr>
      <vt:lpstr>Sources of Big Data</vt:lpstr>
      <vt:lpstr>Big Data Analytics</vt:lpstr>
      <vt:lpstr>Example – Mobile SP Churn Prediction</vt:lpstr>
      <vt:lpstr>Example – Mobile SP Churn Prediction</vt:lpstr>
      <vt:lpstr>Example – Mobile SP Churn Prediction</vt:lpstr>
      <vt:lpstr>Example – Mobile SP Churn Prediction</vt:lpstr>
      <vt:lpstr>Building Blocks of Big Data Analytics</vt:lpstr>
      <vt:lpstr>Characteristics of Big Data</vt:lpstr>
      <vt:lpstr>Characteristics of Big Data</vt:lpstr>
      <vt:lpstr>Types of data</vt:lpstr>
      <vt:lpstr>Structured data</vt:lpstr>
      <vt:lpstr>Semi-structured data</vt:lpstr>
      <vt:lpstr>Quasi structured data</vt:lpstr>
      <vt:lpstr>Unstructured data</vt:lpstr>
      <vt:lpstr>Distributed Computing for Big Data</vt:lpstr>
      <vt:lpstr>Distributed Computing for Big Data</vt:lpstr>
      <vt:lpstr>Parallel Computing for Big Data</vt:lpstr>
      <vt:lpstr>Parallel Computing for Big Data</vt:lpstr>
      <vt:lpstr>Distributed, Parallel Computing</vt:lpstr>
      <vt:lpstr>Cloud Computing for big data</vt:lpstr>
      <vt:lpstr>Cloud Computing for big data</vt:lpstr>
      <vt:lpstr>Drivers of Cloud Computing for big data</vt:lpstr>
      <vt:lpstr>Cloud Computing for big data</vt:lpstr>
      <vt:lpstr>Cloud Computing for big data</vt:lpstr>
      <vt:lpstr>In-memory computing for big data</vt:lpstr>
      <vt:lpstr>Big Data Mining</vt:lpstr>
      <vt:lpstr>Big Data Mining – Building Corporate Big Data strategy</vt:lpstr>
      <vt:lpstr>Big Data Mining – Building Corporate Big Data strategy</vt:lpstr>
      <vt:lpstr>Big Data Mining – Building Corporate Big Data strategy</vt:lpstr>
      <vt:lpstr>Big Data Mining – Building Corporate Big Data strategy</vt:lpstr>
      <vt:lpstr>Big Data Mining - Stakeholders</vt:lpstr>
      <vt:lpstr>Technical elements of BD platform</vt:lpstr>
      <vt:lpstr>Selection of hardware stack</vt:lpstr>
      <vt:lpstr>Selection of hardware stack</vt:lpstr>
      <vt:lpstr>Selection of hardware stack</vt:lpstr>
      <vt:lpstr>Selection of hardware stack</vt:lpstr>
      <vt:lpstr>Selection of software stack</vt:lpstr>
      <vt:lpstr>Selection of software stack</vt:lpstr>
      <vt:lpstr>Try answering!</vt:lpstr>
      <vt:lpstr>Try answering!</vt:lpstr>
      <vt:lpstr>Try answering!</vt:lpstr>
      <vt:lpstr>Try answering!</vt:lpstr>
      <vt:lpstr>Try answering!</vt:lpstr>
      <vt:lpstr>History of Hadoop</vt:lpstr>
      <vt:lpstr>Hadoop @ Yahoo</vt:lpstr>
      <vt:lpstr>Why Hadoop</vt:lpstr>
      <vt:lpstr>Apache Hadoop</vt:lpstr>
      <vt:lpstr>Apache Hadoop - Core components</vt:lpstr>
      <vt:lpstr>Apache Hadoop - Core components</vt:lpstr>
      <vt:lpstr>Hadoop Core Components</vt:lpstr>
      <vt:lpstr>Hadoop Core Components Summary</vt:lpstr>
      <vt:lpstr>Hadoop Core Components</vt:lpstr>
      <vt:lpstr>File System</vt:lpstr>
      <vt:lpstr>Distributed File System</vt:lpstr>
      <vt:lpstr>HDFS</vt:lpstr>
      <vt:lpstr>HDFS</vt:lpstr>
      <vt:lpstr>PowerPoint Presentation</vt:lpstr>
      <vt:lpstr>HDFS Architecture</vt:lpstr>
      <vt:lpstr>HDFS Concepts</vt:lpstr>
      <vt:lpstr>HDFS Blocks</vt:lpstr>
      <vt:lpstr>Name Node</vt:lpstr>
      <vt:lpstr>Name Node</vt:lpstr>
      <vt:lpstr>Name Node</vt:lpstr>
      <vt:lpstr>Secondary Name node</vt:lpstr>
      <vt:lpstr>Block Caching</vt:lpstr>
      <vt:lpstr>HDFS Federation</vt:lpstr>
      <vt:lpstr>HDFS Federation</vt:lpstr>
      <vt:lpstr>High Availability</vt:lpstr>
      <vt:lpstr>High Availability</vt:lpstr>
      <vt:lpstr>Anatomy of a file read</vt:lpstr>
      <vt:lpstr>Anatomy of a file write</vt:lpstr>
      <vt:lpstr>Basic HDFS Shell Commands</vt:lpstr>
      <vt:lpstr>Map Reduce</vt:lpstr>
      <vt:lpstr>Map Reduce</vt:lpstr>
      <vt:lpstr>Map Reduce</vt:lpstr>
      <vt:lpstr>Map Reduce</vt:lpstr>
      <vt:lpstr>Map Reduce</vt:lpstr>
      <vt:lpstr>Map Reduce</vt:lpstr>
      <vt:lpstr>Inputs and Outputs of Map Reduce</vt:lpstr>
      <vt:lpstr>Inputs and Outputs of Map Reduce</vt:lpstr>
      <vt:lpstr>Map Reduce logical data flow</vt:lpstr>
      <vt:lpstr>Map Reduce</vt:lpstr>
      <vt:lpstr>Map Reduce – Single Reduce</vt:lpstr>
      <vt:lpstr>Map Reduce – Multiple reduce</vt:lpstr>
      <vt:lpstr>Map Reduce – Zero Reduce</vt:lpstr>
      <vt:lpstr>Combiners</vt:lpstr>
      <vt:lpstr>More examples</vt:lpstr>
      <vt:lpstr>More examples</vt:lpstr>
      <vt:lpstr>Hadoop Streaming</vt:lpstr>
      <vt:lpstr>Hadoop Streaming</vt:lpstr>
      <vt:lpstr>Hadoop Ecosystem</vt:lpstr>
      <vt:lpstr>Hadoop Ecosystem</vt:lpstr>
      <vt:lpstr>Hadoop Ecosystem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18CSC391T – Big Data Tools and Techniques</dc:title>
  <dc:creator>Sornalakshmi</dc:creator>
  <cp:lastModifiedBy>Sornalakshmi Krishnan</cp:lastModifiedBy>
  <cp:revision>83</cp:revision>
  <dcterms:created xsi:type="dcterms:W3CDTF">2021-07-13T04:51:10Z</dcterms:created>
  <dcterms:modified xsi:type="dcterms:W3CDTF">2023-02-07T17:05:22Z</dcterms:modified>
</cp:coreProperties>
</file>